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76" r:id="rId4"/>
  </p:sldMasterIdLst>
  <p:notesMasterIdLst>
    <p:notesMasterId r:id="rId12"/>
  </p:notesMasterIdLst>
  <p:sldIdLst>
    <p:sldId id="276" r:id="rId5"/>
    <p:sldId id="256" r:id="rId6"/>
    <p:sldId id="373" r:id="rId7"/>
    <p:sldId id="377" r:id="rId8"/>
    <p:sldId id="367" r:id="rId9"/>
    <p:sldId id="381" r:id="rId10"/>
    <p:sldId id="3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ash Roy" initials="AR" lastIdx="1" clrIdx="0">
    <p:extLst>
      <p:ext uri="{19B8F6BF-5375-455C-9EA6-DF929625EA0E}">
        <p15:presenceInfo xmlns:p15="http://schemas.microsoft.com/office/powerpoint/2012/main" userId="Akash Ro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5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32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E76B86-7099-4D76-AF48-C9E5A3308CF4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E49D36A9-A207-4E7A-B526-887DBABC53A9}">
      <dgm:prSet phldrT="[Text]" custT="1"/>
      <dgm:spPr>
        <a:solidFill>
          <a:srgbClr val="FFC000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en-US" sz="1400" b="1" i="1" u="sng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Test </a:t>
          </a:r>
          <a:r>
            <a:rPr kumimoji="0" lang="en-US" sz="1400" b="1" i="1" u="sng" strike="noStrike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Count</a:t>
          </a:r>
          <a:r>
            <a:rPr kumimoji="0" lang="en-US" sz="1400" b="1" i="1" u="sng" strike="noStrike" cap="none" spc="0" normalizeH="0" baseline="-2500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i</a:t>
          </a:r>
          <a:r>
            <a:rPr kumimoji="0" lang="en-US" sz="1400" b="1" i="1" u="sng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  </a:t>
          </a:r>
          <a:r>
            <a:rPr kumimoji="0" lang="en-US" sz="14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:Used in Regression Analysis</a:t>
          </a:r>
        </a:p>
        <a:p>
          <a:pPr>
            <a:buClrTx/>
            <a:buSzTx/>
            <a:buFontTx/>
            <a:buNone/>
          </a:pPr>
          <a:r>
            <a:rPr kumimoji="0" lang="en-US" sz="14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                    [Addressed through Model-1] </a:t>
          </a:r>
          <a:endParaRPr lang="en-IN" sz="1400" dirty="0">
            <a:solidFill>
              <a:schemeClr val="tx1"/>
            </a:solidFill>
          </a:endParaRPr>
        </a:p>
      </dgm:t>
    </dgm:pt>
    <dgm:pt modelId="{E6242C0B-3832-4B11-A4FC-6C7D1A8F97BC}" type="parTrans" cxnId="{0EC53399-2510-41CB-94E4-733BFBE307AB}">
      <dgm:prSet/>
      <dgm:spPr/>
      <dgm:t>
        <a:bodyPr/>
        <a:lstStyle/>
        <a:p>
          <a:endParaRPr lang="en-IN"/>
        </a:p>
      </dgm:t>
    </dgm:pt>
    <dgm:pt modelId="{B3E5D6A4-CA36-4A99-9888-88BA6DBF317B}" type="sibTrans" cxnId="{0EC53399-2510-41CB-94E4-733BFBE307AB}">
      <dgm:prSet/>
      <dgm:spPr/>
      <dgm:t>
        <a:bodyPr/>
        <a:lstStyle/>
        <a:p>
          <a:endParaRPr lang="en-IN"/>
        </a:p>
      </dgm:t>
    </dgm:pt>
    <dgm:pt modelId="{835DA4BE-CCE2-4012-986A-3B114569D56E}">
      <dgm:prSet phldrT="[Text]" custT="1"/>
      <dgm:spPr>
        <a:solidFill>
          <a:srgbClr val="00B050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en-US" sz="1400" b="1" i="1" u="sng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Asymptomatic Cases</a:t>
          </a:r>
          <a:r>
            <a:rPr kumimoji="0" lang="en-US" sz="14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: The New Cases are mostly due to Asymptomatic people. [Addressed through Model-2]</a:t>
          </a:r>
          <a:endParaRPr lang="en-IN" sz="1400" dirty="0">
            <a:solidFill>
              <a:schemeClr val="tx1"/>
            </a:solidFill>
          </a:endParaRPr>
        </a:p>
      </dgm:t>
    </dgm:pt>
    <dgm:pt modelId="{3FCBD0B4-017D-4AAF-A383-C7B9DA026AA6}" type="parTrans" cxnId="{20AA95C4-74DE-4AED-96D9-9EB66CB7E4C7}">
      <dgm:prSet/>
      <dgm:spPr/>
      <dgm:t>
        <a:bodyPr/>
        <a:lstStyle/>
        <a:p>
          <a:endParaRPr lang="en-IN"/>
        </a:p>
      </dgm:t>
    </dgm:pt>
    <dgm:pt modelId="{6E2020D5-27B7-4964-A805-5CD857F0348C}" type="sibTrans" cxnId="{20AA95C4-74DE-4AED-96D9-9EB66CB7E4C7}">
      <dgm:prSet/>
      <dgm:spPr/>
      <dgm:t>
        <a:bodyPr/>
        <a:lstStyle/>
        <a:p>
          <a:endParaRPr lang="en-IN"/>
        </a:p>
      </dgm:t>
    </dgm:pt>
    <dgm:pt modelId="{31F2324C-A2A2-4FF2-A000-633D9B71B082}">
      <dgm:prSet phldrT="[Text]" custT="1"/>
      <dgm:spPr>
        <a:solidFill>
          <a:srgbClr val="0070C0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en-US" sz="1400" b="1" i="1" u="sng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Virus Incubation Period </a:t>
          </a:r>
          <a:r>
            <a:rPr kumimoji="0" lang="en-US" sz="14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: Cases which have been confirmed after 5-6 days of contracting the virus [Addressed through Model-2</a:t>
          </a:r>
          <a:r>
            <a:rPr kumimoji="0" lang="en-US" sz="12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]</a:t>
          </a:r>
          <a:endParaRPr lang="en-IN" sz="1200" dirty="0">
            <a:solidFill>
              <a:schemeClr val="tx1"/>
            </a:solidFill>
          </a:endParaRPr>
        </a:p>
      </dgm:t>
    </dgm:pt>
    <dgm:pt modelId="{F38D588F-0CE5-497B-BF42-7104BDB5B500}" type="parTrans" cxnId="{C98C0A8D-450C-46FF-A9BE-349F0EF0DD71}">
      <dgm:prSet/>
      <dgm:spPr/>
      <dgm:t>
        <a:bodyPr/>
        <a:lstStyle/>
        <a:p>
          <a:endParaRPr lang="en-IN"/>
        </a:p>
      </dgm:t>
    </dgm:pt>
    <dgm:pt modelId="{2E3E4FD4-4437-4794-9080-A7614E2A9150}" type="sibTrans" cxnId="{C98C0A8D-450C-46FF-A9BE-349F0EF0DD71}">
      <dgm:prSet/>
      <dgm:spPr/>
      <dgm:t>
        <a:bodyPr/>
        <a:lstStyle/>
        <a:p>
          <a:endParaRPr lang="en-IN"/>
        </a:p>
      </dgm:t>
    </dgm:pt>
    <dgm:pt modelId="{FD233C1F-5A87-46D6-AA8A-0C7843CBA640}" type="pres">
      <dgm:prSet presAssocID="{FDE76B86-7099-4D76-AF48-C9E5A3308CF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IN"/>
        </a:p>
      </dgm:t>
    </dgm:pt>
    <dgm:pt modelId="{005DDF2E-09D7-4780-A71C-20CD65ED7AC5}" type="pres">
      <dgm:prSet presAssocID="{FDE76B86-7099-4D76-AF48-C9E5A3308CF4}" presName="Name1" presStyleCnt="0"/>
      <dgm:spPr/>
    </dgm:pt>
    <dgm:pt modelId="{C313B5DC-C461-495A-9CE3-5F33912AB44B}" type="pres">
      <dgm:prSet presAssocID="{FDE76B86-7099-4D76-AF48-C9E5A3308CF4}" presName="cycle" presStyleCnt="0"/>
      <dgm:spPr/>
    </dgm:pt>
    <dgm:pt modelId="{BDE4889A-E46C-4E2A-B785-332E18B2CE1F}" type="pres">
      <dgm:prSet presAssocID="{FDE76B86-7099-4D76-AF48-C9E5A3308CF4}" presName="srcNode" presStyleLbl="node1" presStyleIdx="0" presStyleCnt="3"/>
      <dgm:spPr/>
    </dgm:pt>
    <dgm:pt modelId="{FF92742C-4435-4964-95DD-CA5D8DC6ED16}" type="pres">
      <dgm:prSet presAssocID="{FDE76B86-7099-4D76-AF48-C9E5A3308CF4}" presName="conn" presStyleLbl="parChTrans1D2" presStyleIdx="0" presStyleCnt="1"/>
      <dgm:spPr/>
      <dgm:t>
        <a:bodyPr/>
        <a:lstStyle/>
        <a:p>
          <a:endParaRPr lang="en-IN"/>
        </a:p>
      </dgm:t>
    </dgm:pt>
    <dgm:pt modelId="{3AA73EB5-A296-4615-860B-4342A591A0AB}" type="pres">
      <dgm:prSet presAssocID="{FDE76B86-7099-4D76-AF48-C9E5A3308CF4}" presName="extraNode" presStyleLbl="node1" presStyleIdx="0" presStyleCnt="3"/>
      <dgm:spPr/>
    </dgm:pt>
    <dgm:pt modelId="{CBFD689D-701F-41B4-9065-6F94DBA438B0}" type="pres">
      <dgm:prSet presAssocID="{FDE76B86-7099-4D76-AF48-C9E5A3308CF4}" presName="dstNode" presStyleLbl="node1" presStyleIdx="0" presStyleCnt="3"/>
      <dgm:spPr/>
    </dgm:pt>
    <dgm:pt modelId="{C0626A09-6994-4FF7-B91C-F98F26106A51}" type="pres">
      <dgm:prSet presAssocID="{E49D36A9-A207-4E7A-B526-887DBABC53A9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1194137-77BC-4A3E-85CB-19404EDBC626}" type="pres">
      <dgm:prSet presAssocID="{E49D36A9-A207-4E7A-B526-887DBABC53A9}" presName="accent_1" presStyleCnt="0"/>
      <dgm:spPr/>
    </dgm:pt>
    <dgm:pt modelId="{B4165E1D-CC08-4CE4-A909-FD5A1F8CFE16}" type="pres">
      <dgm:prSet presAssocID="{E49D36A9-A207-4E7A-B526-887DBABC53A9}" presName="accentRepeatNode" presStyleLbl="solidFgAcc1" presStyleIdx="0" presStyleCnt="3" custScaleX="53993" custScaleY="54928"/>
      <dgm:spPr>
        <a:ln>
          <a:solidFill>
            <a:schemeClr val="bg1"/>
          </a:solidFill>
        </a:ln>
      </dgm:spPr>
    </dgm:pt>
    <dgm:pt modelId="{D5F9E1D1-C3AF-4F1B-A628-DC405A03FFE2}" type="pres">
      <dgm:prSet presAssocID="{835DA4BE-CCE2-4012-986A-3B114569D56E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91D9DFB-E1CA-4526-A564-FAD591AAEDAD}" type="pres">
      <dgm:prSet presAssocID="{835DA4BE-CCE2-4012-986A-3B114569D56E}" presName="accent_2" presStyleCnt="0"/>
      <dgm:spPr/>
    </dgm:pt>
    <dgm:pt modelId="{1BB7F984-13A7-4F3E-BDFF-E234FA73C705}" type="pres">
      <dgm:prSet presAssocID="{835DA4BE-CCE2-4012-986A-3B114569D56E}" presName="accentRepeatNode" presStyleLbl="solidFgAcc1" presStyleIdx="1" presStyleCnt="3" custScaleX="63111" custScaleY="59700"/>
      <dgm:spPr>
        <a:ln>
          <a:solidFill>
            <a:schemeClr val="bg1"/>
          </a:solidFill>
        </a:ln>
      </dgm:spPr>
    </dgm:pt>
    <dgm:pt modelId="{7558568C-D770-4B03-861A-097B004449FC}" type="pres">
      <dgm:prSet presAssocID="{31F2324C-A2A2-4FF2-A000-633D9B71B082}" presName="text_3" presStyleLbl="node1" presStyleIdx="2" presStyleCnt="3" custScaleY="13351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700B6BE-5E3F-4633-A5F6-02E0CA1DD9C0}" type="pres">
      <dgm:prSet presAssocID="{31F2324C-A2A2-4FF2-A000-633D9B71B082}" presName="accent_3" presStyleCnt="0"/>
      <dgm:spPr/>
    </dgm:pt>
    <dgm:pt modelId="{1D180564-98A3-4341-A7AF-F94FC03F8707}" type="pres">
      <dgm:prSet presAssocID="{31F2324C-A2A2-4FF2-A000-633D9B71B082}" presName="accentRepeatNode" presStyleLbl="solidFgAcc1" presStyleIdx="2" presStyleCnt="3" custScaleX="53993" custScaleY="54481"/>
      <dgm:spPr>
        <a:ln>
          <a:solidFill>
            <a:schemeClr val="bg1"/>
          </a:solidFill>
        </a:ln>
      </dgm:spPr>
    </dgm:pt>
  </dgm:ptLst>
  <dgm:cxnLst>
    <dgm:cxn modelId="{7D944A7F-682B-4A5A-8A3D-5EFBD75FC4F1}" type="presOf" srcId="{E49D36A9-A207-4E7A-B526-887DBABC53A9}" destId="{C0626A09-6994-4FF7-B91C-F98F26106A51}" srcOrd="0" destOrd="0" presId="urn:microsoft.com/office/officeart/2008/layout/VerticalCurvedList"/>
    <dgm:cxn modelId="{9D21DCA0-65F9-45FB-BCAE-CE462475FE28}" type="presOf" srcId="{B3E5D6A4-CA36-4A99-9888-88BA6DBF317B}" destId="{FF92742C-4435-4964-95DD-CA5D8DC6ED16}" srcOrd="0" destOrd="0" presId="urn:microsoft.com/office/officeart/2008/layout/VerticalCurvedList"/>
    <dgm:cxn modelId="{F6E6BCEC-9DD6-477C-BD02-425407D07181}" type="presOf" srcId="{FDE76B86-7099-4D76-AF48-C9E5A3308CF4}" destId="{FD233C1F-5A87-46D6-AA8A-0C7843CBA640}" srcOrd="0" destOrd="0" presId="urn:microsoft.com/office/officeart/2008/layout/VerticalCurvedList"/>
    <dgm:cxn modelId="{5E69DF6C-D87B-42BF-B4F5-533A3F1CDFBE}" type="presOf" srcId="{31F2324C-A2A2-4FF2-A000-633D9B71B082}" destId="{7558568C-D770-4B03-861A-097B004449FC}" srcOrd="0" destOrd="0" presId="urn:microsoft.com/office/officeart/2008/layout/VerticalCurvedList"/>
    <dgm:cxn modelId="{C98C0A8D-450C-46FF-A9BE-349F0EF0DD71}" srcId="{FDE76B86-7099-4D76-AF48-C9E5A3308CF4}" destId="{31F2324C-A2A2-4FF2-A000-633D9B71B082}" srcOrd="2" destOrd="0" parTransId="{F38D588F-0CE5-497B-BF42-7104BDB5B500}" sibTransId="{2E3E4FD4-4437-4794-9080-A7614E2A9150}"/>
    <dgm:cxn modelId="{20AA95C4-74DE-4AED-96D9-9EB66CB7E4C7}" srcId="{FDE76B86-7099-4D76-AF48-C9E5A3308CF4}" destId="{835DA4BE-CCE2-4012-986A-3B114569D56E}" srcOrd="1" destOrd="0" parTransId="{3FCBD0B4-017D-4AAF-A383-C7B9DA026AA6}" sibTransId="{6E2020D5-27B7-4964-A805-5CD857F0348C}"/>
    <dgm:cxn modelId="{7B8296E3-A072-456E-BC25-761111DD8F10}" type="presOf" srcId="{835DA4BE-CCE2-4012-986A-3B114569D56E}" destId="{D5F9E1D1-C3AF-4F1B-A628-DC405A03FFE2}" srcOrd="0" destOrd="0" presId="urn:microsoft.com/office/officeart/2008/layout/VerticalCurvedList"/>
    <dgm:cxn modelId="{0EC53399-2510-41CB-94E4-733BFBE307AB}" srcId="{FDE76B86-7099-4D76-AF48-C9E5A3308CF4}" destId="{E49D36A9-A207-4E7A-B526-887DBABC53A9}" srcOrd="0" destOrd="0" parTransId="{E6242C0B-3832-4B11-A4FC-6C7D1A8F97BC}" sibTransId="{B3E5D6A4-CA36-4A99-9888-88BA6DBF317B}"/>
    <dgm:cxn modelId="{C7776E63-8CAE-43B0-9F7D-114AAB86EAD7}" type="presParOf" srcId="{FD233C1F-5A87-46D6-AA8A-0C7843CBA640}" destId="{005DDF2E-09D7-4780-A71C-20CD65ED7AC5}" srcOrd="0" destOrd="0" presId="urn:microsoft.com/office/officeart/2008/layout/VerticalCurvedList"/>
    <dgm:cxn modelId="{810E72DC-EA1E-4746-B059-1D59A895DBA2}" type="presParOf" srcId="{005DDF2E-09D7-4780-A71C-20CD65ED7AC5}" destId="{C313B5DC-C461-495A-9CE3-5F33912AB44B}" srcOrd="0" destOrd="0" presId="urn:microsoft.com/office/officeart/2008/layout/VerticalCurvedList"/>
    <dgm:cxn modelId="{CC1BB28C-D7B3-49FA-8279-66182FF03522}" type="presParOf" srcId="{C313B5DC-C461-495A-9CE3-5F33912AB44B}" destId="{BDE4889A-E46C-4E2A-B785-332E18B2CE1F}" srcOrd="0" destOrd="0" presId="urn:microsoft.com/office/officeart/2008/layout/VerticalCurvedList"/>
    <dgm:cxn modelId="{28EBEA6E-21FB-489E-ADCD-02C729F58558}" type="presParOf" srcId="{C313B5DC-C461-495A-9CE3-5F33912AB44B}" destId="{FF92742C-4435-4964-95DD-CA5D8DC6ED16}" srcOrd="1" destOrd="0" presId="urn:microsoft.com/office/officeart/2008/layout/VerticalCurvedList"/>
    <dgm:cxn modelId="{6FDBA0FA-84DC-45A1-81CC-B15A5724FDA8}" type="presParOf" srcId="{C313B5DC-C461-495A-9CE3-5F33912AB44B}" destId="{3AA73EB5-A296-4615-860B-4342A591A0AB}" srcOrd="2" destOrd="0" presId="urn:microsoft.com/office/officeart/2008/layout/VerticalCurvedList"/>
    <dgm:cxn modelId="{2CA4E834-BA52-4295-8C8A-0C907D5C40F3}" type="presParOf" srcId="{C313B5DC-C461-495A-9CE3-5F33912AB44B}" destId="{CBFD689D-701F-41B4-9065-6F94DBA438B0}" srcOrd="3" destOrd="0" presId="urn:microsoft.com/office/officeart/2008/layout/VerticalCurvedList"/>
    <dgm:cxn modelId="{21F44E16-EDBC-47C4-BFDA-331B3AC3ECB8}" type="presParOf" srcId="{005DDF2E-09D7-4780-A71C-20CD65ED7AC5}" destId="{C0626A09-6994-4FF7-B91C-F98F26106A51}" srcOrd="1" destOrd="0" presId="urn:microsoft.com/office/officeart/2008/layout/VerticalCurvedList"/>
    <dgm:cxn modelId="{C65D87CC-4DF1-4F4D-B443-C592350D24CF}" type="presParOf" srcId="{005DDF2E-09D7-4780-A71C-20CD65ED7AC5}" destId="{01194137-77BC-4A3E-85CB-19404EDBC626}" srcOrd="2" destOrd="0" presId="urn:microsoft.com/office/officeart/2008/layout/VerticalCurvedList"/>
    <dgm:cxn modelId="{9D868DDF-13E0-4381-B9E1-069456DA6566}" type="presParOf" srcId="{01194137-77BC-4A3E-85CB-19404EDBC626}" destId="{B4165E1D-CC08-4CE4-A909-FD5A1F8CFE16}" srcOrd="0" destOrd="0" presId="urn:microsoft.com/office/officeart/2008/layout/VerticalCurvedList"/>
    <dgm:cxn modelId="{307224B4-E6BC-4453-B9A0-2E3A82EE1880}" type="presParOf" srcId="{005DDF2E-09D7-4780-A71C-20CD65ED7AC5}" destId="{D5F9E1D1-C3AF-4F1B-A628-DC405A03FFE2}" srcOrd="3" destOrd="0" presId="urn:microsoft.com/office/officeart/2008/layout/VerticalCurvedList"/>
    <dgm:cxn modelId="{F8DD3543-DFB0-4140-972D-0E18A6AC9B0F}" type="presParOf" srcId="{005DDF2E-09D7-4780-A71C-20CD65ED7AC5}" destId="{391D9DFB-E1CA-4526-A564-FAD591AAEDAD}" srcOrd="4" destOrd="0" presId="urn:microsoft.com/office/officeart/2008/layout/VerticalCurvedList"/>
    <dgm:cxn modelId="{CB87B9A0-2B62-496E-803D-BB05B74B5F20}" type="presParOf" srcId="{391D9DFB-E1CA-4526-A564-FAD591AAEDAD}" destId="{1BB7F984-13A7-4F3E-BDFF-E234FA73C705}" srcOrd="0" destOrd="0" presId="urn:microsoft.com/office/officeart/2008/layout/VerticalCurvedList"/>
    <dgm:cxn modelId="{40BC4991-72D2-409B-A775-BFF73BD334E8}" type="presParOf" srcId="{005DDF2E-09D7-4780-A71C-20CD65ED7AC5}" destId="{7558568C-D770-4B03-861A-097B004449FC}" srcOrd="5" destOrd="0" presId="urn:microsoft.com/office/officeart/2008/layout/VerticalCurvedList"/>
    <dgm:cxn modelId="{F4D05DEB-CE43-4560-B141-3B197773DCC0}" type="presParOf" srcId="{005DDF2E-09D7-4780-A71C-20CD65ED7AC5}" destId="{5700B6BE-5E3F-4633-A5F6-02E0CA1DD9C0}" srcOrd="6" destOrd="0" presId="urn:microsoft.com/office/officeart/2008/layout/VerticalCurvedList"/>
    <dgm:cxn modelId="{C667788E-F2F2-4448-BCC9-AB20B9EE2A7B}" type="presParOf" srcId="{5700B6BE-5E3F-4633-A5F6-02E0CA1DD9C0}" destId="{1D180564-98A3-4341-A7AF-F94FC03F870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A4CD8C-4747-4F8D-8493-9D42DD825E94}" type="doc">
      <dgm:prSet loTypeId="urn:microsoft.com/office/officeart/2005/8/layout/chevron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A6E7596F-F844-499D-A3BA-EF840A6A49FA}">
      <dgm:prSet phldrT="[Text]"/>
      <dgm:spPr>
        <a:solidFill>
          <a:srgbClr val="FFC000"/>
        </a:solidFill>
      </dgm:spPr>
      <dgm:t>
        <a:bodyPr/>
        <a:lstStyle/>
        <a:p>
          <a:r>
            <a:rPr lang="en-IN" dirty="0"/>
            <a:t>Priority Score Calculation to determine </a:t>
          </a:r>
          <a:r>
            <a:rPr lang="en-IN" b="1" dirty="0"/>
            <a:t>demand</a:t>
          </a:r>
          <a:r>
            <a:rPr lang="en-IN" dirty="0"/>
            <a:t> of each state </a:t>
          </a:r>
        </a:p>
      </dgm:t>
    </dgm:pt>
    <dgm:pt modelId="{FF661519-A3EF-45E8-A44F-1593413C367B}" type="parTrans" cxnId="{19ABE700-66CE-4CB0-958C-4C4A85F4EDD6}">
      <dgm:prSet/>
      <dgm:spPr/>
      <dgm:t>
        <a:bodyPr/>
        <a:lstStyle/>
        <a:p>
          <a:endParaRPr lang="en-IN"/>
        </a:p>
      </dgm:t>
    </dgm:pt>
    <dgm:pt modelId="{A85AA2DD-22AF-4295-B815-B85CFF2492D7}" type="sibTrans" cxnId="{19ABE700-66CE-4CB0-958C-4C4A85F4EDD6}">
      <dgm:prSet/>
      <dgm:spPr/>
      <dgm:t>
        <a:bodyPr/>
        <a:lstStyle/>
        <a:p>
          <a:endParaRPr lang="en-IN"/>
        </a:p>
      </dgm:t>
    </dgm:pt>
    <dgm:pt modelId="{AF3B0D9B-9FAF-4A30-947E-B8842878F088}">
      <dgm:prSet phldrT="[Text]"/>
      <dgm:spPr/>
      <dgm:t>
        <a:bodyPr/>
        <a:lstStyle/>
        <a:p>
          <a:r>
            <a:rPr lang="en-IN" dirty="0"/>
            <a:t>Calculate daily Covid Vaccine production in USA to determine the </a:t>
          </a:r>
          <a:r>
            <a:rPr lang="en-IN" b="1" dirty="0"/>
            <a:t>supply</a:t>
          </a:r>
        </a:p>
      </dgm:t>
    </dgm:pt>
    <dgm:pt modelId="{348943D0-C1F3-4B2C-B867-644F6A640942}" type="parTrans" cxnId="{E988E6E7-6924-44D4-BA71-E1677FEE7656}">
      <dgm:prSet/>
      <dgm:spPr/>
      <dgm:t>
        <a:bodyPr/>
        <a:lstStyle/>
        <a:p>
          <a:endParaRPr lang="en-IN"/>
        </a:p>
      </dgm:t>
    </dgm:pt>
    <dgm:pt modelId="{EA64B1C2-630B-493A-B5B4-178C26533E11}" type="sibTrans" cxnId="{E988E6E7-6924-44D4-BA71-E1677FEE7656}">
      <dgm:prSet/>
      <dgm:spPr/>
      <dgm:t>
        <a:bodyPr/>
        <a:lstStyle/>
        <a:p>
          <a:endParaRPr lang="en-IN"/>
        </a:p>
      </dgm:t>
    </dgm:pt>
    <dgm:pt modelId="{1AADF31A-4A3E-403E-ACBA-D17B38EFD8EB}">
      <dgm:prSet phldrT="[Text]"/>
      <dgm:spPr/>
      <dgm:t>
        <a:bodyPr/>
        <a:lstStyle/>
        <a:p>
          <a:r>
            <a:rPr lang="en-IN" dirty="0"/>
            <a:t>Determining which states will receive Pfizer and which state will receive </a:t>
          </a:r>
          <a:r>
            <a:rPr lang="en-IN" dirty="0" err="1"/>
            <a:t>Moderna</a:t>
          </a:r>
          <a:r>
            <a:rPr lang="en-IN" dirty="0"/>
            <a:t>  </a:t>
          </a:r>
        </a:p>
      </dgm:t>
    </dgm:pt>
    <dgm:pt modelId="{A5325AB3-CF0C-49A0-B091-5B969005E0D7}" type="parTrans" cxnId="{3CA31009-3764-46C5-8AED-71252127E796}">
      <dgm:prSet/>
      <dgm:spPr/>
      <dgm:t>
        <a:bodyPr/>
        <a:lstStyle/>
        <a:p>
          <a:endParaRPr lang="en-IN"/>
        </a:p>
      </dgm:t>
    </dgm:pt>
    <dgm:pt modelId="{5FE76A37-62B3-4B39-9D92-934823A99AE6}" type="sibTrans" cxnId="{3CA31009-3764-46C5-8AED-71252127E796}">
      <dgm:prSet/>
      <dgm:spPr/>
      <dgm:t>
        <a:bodyPr/>
        <a:lstStyle/>
        <a:p>
          <a:endParaRPr lang="en-IN"/>
        </a:p>
      </dgm:t>
    </dgm:pt>
    <dgm:pt modelId="{266A262E-A1D6-4109-826B-7463AD2D9A33}" type="pres">
      <dgm:prSet presAssocID="{4EA4CD8C-4747-4F8D-8493-9D42DD825E9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29930AD1-36EA-4273-B523-055F7A6CE9F1}" type="pres">
      <dgm:prSet presAssocID="{A6E7596F-F844-499D-A3BA-EF840A6A49FA}" presName="parTxOnly" presStyleLbl="node1" presStyleIdx="0" presStyleCnt="3" custScaleY="1060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2762FD7-8693-4033-B169-12F4EBD47304}" type="pres">
      <dgm:prSet presAssocID="{A85AA2DD-22AF-4295-B815-B85CFF2492D7}" presName="parTxOnlySpace" presStyleCnt="0"/>
      <dgm:spPr/>
    </dgm:pt>
    <dgm:pt modelId="{071AF6DB-A139-43A1-8FA3-93A4E9ED0ED1}" type="pres">
      <dgm:prSet presAssocID="{AF3B0D9B-9FAF-4A30-947E-B8842878F08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3932F35-E3DE-42C1-A17E-6A54304B38DE}" type="pres">
      <dgm:prSet presAssocID="{EA64B1C2-630B-493A-B5B4-178C26533E11}" presName="parTxOnlySpace" presStyleCnt="0"/>
      <dgm:spPr/>
    </dgm:pt>
    <dgm:pt modelId="{4D8D9E1F-0870-41D9-9540-6CEBDD76A9D3}" type="pres">
      <dgm:prSet presAssocID="{1AADF31A-4A3E-403E-ACBA-D17B38EFD8EB}" presName="parTxOnly" presStyleLbl="node1" presStyleIdx="2" presStyleCnt="3" custLinFactNeighborX="8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9E999725-9FC2-4173-8537-45975E5AB973}" type="presOf" srcId="{4EA4CD8C-4747-4F8D-8493-9D42DD825E94}" destId="{266A262E-A1D6-4109-826B-7463AD2D9A33}" srcOrd="0" destOrd="0" presId="urn:microsoft.com/office/officeart/2005/8/layout/chevron1"/>
    <dgm:cxn modelId="{E988E6E7-6924-44D4-BA71-E1677FEE7656}" srcId="{4EA4CD8C-4747-4F8D-8493-9D42DD825E94}" destId="{AF3B0D9B-9FAF-4A30-947E-B8842878F088}" srcOrd="1" destOrd="0" parTransId="{348943D0-C1F3-4B2C-B867-644F6A640942}" sibTransId="{EA64B1C2-630B-493A-B5B4-178C26533E11}"/>
    <dgm:cxn modelId="{1D75E9DF-B250-4D38-BF83-87CF8120E4D5}" type="presOf" srcId="{AF3B0D9B-9FAF-4A30-947E-B8842878F088}" destId="{071AF6DB-A139-43A1-8FA3-93A4E9ED0ED1}" srcOrd="0" destOrd="0" presId="urn:microsoft.com/office/officeart/2005/8/layout/chevron1"/>
    <dgm:cxn modelId="{3CA31009-3764-46C5-8AED-71252127E796}" srcId="{4EA4CD8C-4747-4F8D-8493-9D42DD825E94}" destId="{1AADF31A-4A3E-403E-ACBA-D17B38EFD8EB}" srcOrd="2" destOrd="0" parTransId="{A5325AB3-CF0C-49A0-B091-5B969005E0D7}" sibTransId="{5FE76A37-62B3-4B39-9D92-934823A99AE6}"/>
    <dgm:cxn modelId="{4297FD0D-0412-4C8B-9B64-DE292AA5C3C2}" type="presOf" srcId="{1AADF31A-4A3E-403E-ACBA-D17B38EFD8EB}" destId="{4D8D9E1F-0870-41D9-9540-6CEBDD76A9D3}" srcOrd="0" destOrd="0" presId="urn:microsoft.com/office/officeart/2005/8/layout/chevron1"/>
    <dgm:cxn modelId="{539A0F7A-47B1-400A-AECC-AB5A5C532141}" type="presOf" srcId="{A6E7596F-F844-499D-A3BA-EF840A6A49FA}" destId="{29930AD1-36EA-4273-B523-055F7A6CE9F1}" srcOrd="0" destOrd="0" presId="urn:microsoft.com/office/officeart/2005/8/layout/chevron1"/>
    <dgm:cxn modelId="{19ABE700-66CE-4CB0-958C-4C4A85F4EDD6}" srcId="{4EA4CD8C-4747-4F8D-8493-9D42DD825E94}" destId="{A6E7596F-F844-499D-A3BA-EF840A6A49FA}" srcOrd="0" destOrd="0" parTransId="{FF661519-A3EF-45E8-A44F-1593413C367B}" sibTransId="{A85AA2DD-22AF-4295-B815-B85CFF2492D7}"/>
    <dgm:cxn modelId="{720299C6-4631-4EBB-A7DE-D76CC7C00770}" type="presParOf" srcId="{266A262E-A1D6-4109-826B-7463AD2D9A33}" destId="{29930AD1-36EA-4273-B523-055F7A6CE9F1}" srcOrd="0" destOrd="0" presId="urn:microsoft.com/office/officeart/2005/8/layout/chevron1"/>
    <dgm:cxn modelId="{787DEBBA-79AB-4E39-83E6-17E46E338D8C}" type="presParOf" srcId="{266A262E-A1D6-4109-826B-7463AD2D9A33}" destId="{C2762FD7-8693-4033-B169-12F4EBD47304}" srcOrd="1" destOrd="0" presId="urn:microsoft.com/office/officeart/2005/8/layout/chevron1"/>
    <dgm:cxn modelId="{ED3FC46C-4833-44C0-AB93-C2D2FDB38C97}" type="presParOf" srcId="{266A262E-A1D6-4109-826B-7463AD2D9A33}" destId="{071AF6DB-A139-43A1-8FA3-93A4E9ED0ED1}" srcOrd="2" destOrd="0" presId="urn:microsoft.com/office/officeart/2005/8/layout/chevron1"/>
    <dgm:cxn modelId="{8300E403-DA01-43D9-84E8-FA4EBA6D83CA}" type="presParOf" srcId="{266A262E-A1D6-4109-826B-7463AD2D9A33}" destId="{E3932F35-E3DE-42C1-A17E-6A54304B38DE}" srcOrd="3" destOrd="0" presId="urn:microsoft.com/office/officeart/2005/8/layout/chevron1"/>
    <dgm:cxn modelId="{5D50F2B0-E191-461E-96A4-B137044AC333}" type="presParOf" srcId="{266A262E-A1D6-4109-826B-7463AD2D9A33}" destId="{4D8D9E1F-0870-41D9-9540-6CEBDD76A9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596664-FA89-4BB2-92C7-DFEB5CB0791C}" type="doc">
      <dgm:prSet loTypeId="urn:microsoft.com/office/officeart/2005/8/layout/chevron1" loCatId="process" qsTypeId="urn:microsoft.com/office/officeart/2005/8/quickstyle/simple1" qsCatId="simple" csTypeId="urn:microsoft.com/office/officeart/2005/8/colors/colorful4" csCatId="colorful" phldr="1"/>
      <dgm:spPr/>
    </dgm:pt>
    <dgm:pt modelId="{7FA13662-7F12-49EA-BF36-F6AC3F0A8CC0}">
      <dgm:prSet phldrT="[Text]"/>
      <dgm:spPr/>
      <dgm:t>
        <a:bodyPr/>
        <a:lstStyle/>
        <a:p>
          <a:r>
            <a:rPr lang="en-IN" dirty="0"/>
            <a:t>Setting up huge cold storage in order to reduce transportation cost</a:t>
          </a:r>
        </a:p>
      </dgm:t>
    </dgm:pt>
    <dgm:pt modelId="{E0280D5D-898F-45B0-B372-2A3A64CF61FC}" type="parTrans" cxnId="{DF9EA81E-217C-4A8E-838A-A656F1FDACD3}">
      <dgm:prSet/>
      <dgm:spPr/>
      <dgm:t>
        <a:bodyPr/>
        <a:lstStyle/>
        <a:p>
          <a:endParaRPr lang="en-IN"/>
        </a:p>
      </dgm:t>
    </dgm:pt>
    <dgm:pt modelId="{40E93F68-9B8D-4114-8257-487C571997C5}" type="sibTrans" cxnId="{DF9EA81E-217C-4A8E-838A-A656F1FDACD3}">
      <dgm:prSet/>
      <dgm:spPr/>
      <dgm:t>
        <a:bodyPr/>
        <a:lstStyle/>
        <a:p>
          <a:endParaRPr lang="en-IN"/>
        </a:p>
      </dgm:t>
    </dgm:pt>
    <dgm:pt modelId="{CA09A3DA-B062-47BB-A6D8-843BA7D65ED4}">
      <dgm:prSet phldrT="[Text]"/>
      <dgm:spPr/>
      <dgm:t>
        <a:bodyPr/>
        <a:lstStyle/>
        <a:p>
          <a:r>
            <a:rPr lang="en-IN" dirty="0" err="1"/>
            <a:t>Optimisting</a:t>
          </a:r>
          <a:r>
            <a:rPr lang="en-IN" dirty="0"/>
            <a:t>  the routes  based on supply-demand and transportation cost</a:t>
          </a:r>
        </a:p>
      </dgm:t>
    </dgm:pt>
    <dgm:pt modelId="{D3D1CC20-C536-4DB3-A664-8F9C3D2A07CC}" type="parTrans" cxnId="{38BA5A43-1DFD-4AE9-A777-05F332D03C6F}">
      <dgm:prSet/>
      <dgm:spPr/>
      <dgm:t>
        <a:bodyPr/>
        <a:lstStyle/>
        <a:p>
          <a:endParaRPr lang="en-IN"/>
        </a:p>
      </dgm:t>
    </dgm:pt>
    <dgm:pt modelId="{2954320C-EE07-4B1B-90C8-D05B5BB7C57C}" type="sibTrans" cxnId="{38BA5A43-1DFD-4AE9-A777-05F332D03C6F}">
      <dgm:prSet/>
      <dgm:spPr/>
      <dgm:t>
        <a:bodyPr/>
        <a:lstStyle/>
        <a:p>
          <a:endParaRPr lang="en-IN"/>
        </a:p>
      </dgm:t>
    </dgm:pt>
    <dgm:pt modelId="{294891ED-FEC0-46B3-9D7C-D2E9AC749D3C}" type="pres">
      <dgm:prSet presAssocID="{6D596664-FA89-4BB2-92C7-DFEB5CB0791C}" presName="Name0" presStyleCnt="0">
        <dgm:presLayoutVars>
          <dgm:dir/>
          <dgm:animLvl val="lvl"/>
          <dgm:resizeHandles val="exact"/>
        </dgm:presLayoutVars>
      </dgm:prSet>
      <dgm:spPr/>
    </dgm:pt>
    <dgm:pt modelId="{D7527789-9687-4ECA-84A4-52F957710D30}" type="pres">
      <dgm:prSet presAssocID="{7FA13662-7F12-49EA-BF36-F6AC3F0A8CC0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59DE8FD-4D8A-472B-B426-96468D5B9FF3}" type="pres">
      <dgm:prSet presAssocID="{40E93F68-9B8D-4114-8257-487C571997C5}" presName="parTxOnlySpace" presStyleCnt="0"/>
      <dgm:spPr/>
    </dgm:pt>
    <dgm:pt modelId="{C7737060-0801-4DC2-B30A-08451463888F}" type="pres">
      <dgm:prSet presAssocID="{CA09A3DA-B062-47BB-A6D8-843BA7D65ED4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38BA5A43-1DFD-4AE9-A777-05F332D03C6F}" srcId="{6D596664-FA89-4BB2-92C7-DFEB5CB0791C}" destId="{CA09A3DA-B062-47BB-A6D8-843BA7D65ED4}" srcOrd="1" destOrd="0" parTransId="{D3D1CC20-C536-4DB3-A664-8F9C3D2A07CC}" sibTransId="{2954320C-EE07-4B1B-90C8-D05B5BB7C57C}"/>
    <dgm:cxn modelId="{DF9EA81E-217C-4A8E-838A-A656F1FDACD3}" srcId="{6D596664-FA89-4BB2-92C7-DFEB5CB0791C}" destId="{7FA13662-7F12-49EA-BF36-F6AC3F0A8CC0}" srcOrd="0" destOrd="0" parTransId="{E0280D5D-898F-45B0-B372-2A3A64CF61FC}" sibTransId="{40E93F68-9B8D-4114-8257-487C571997C5}"/>
    <dgm:cxn modelId="{EA6BDD41-095E-43DE-9365-0145602EB4AE}" type="presOf" srcId="{7FA13662-7F12-49EA-BF36-F6AC3F0A8CC0}" destId="{D7527789-9687-4ECA-84A4-52F957710D30}" srcOrd="0" destOrd="0" presId="urn:microsoft.com/office/officeart/2005/8/layout/chevron1"/>
    <dgm:cxn modelId="{4C82BDB3-1275-41DA-A5E2-5B468723B697}" type="presOf" srcId="{6D596664-FA89-4BB2-92C7-DFEB5CB0791C}" destId="{294891ED-FEC0-46B3-9D7C-D2E9AC749D3C}" srcOrd="0" destOrd="0" presId="urn:microsoft.com/office/officeart/2005/8/layout/chevron1"/>
    <dgm:cxn modelId="{7BB2A0F3-5B17-4997-8CF3-0F34A0DDC19C}" type="presOf" srcId="{CA09A3DA-B062-47BB-A6D8-843BA7D65ED4}" destId="{C7737060-0801-4DC2-B30A-08451463888F}" srcOrd="0" destOrd="0" presId="urn:microsoft.com/office/officeart/2005/8/layout/chevron1"/>
    <dgm:cxn modelId="{0B1F75F9-EE97-4BAC-B662-E6946E5F7E53}" type="presParOf" srcId="{294891ED-FEC0-46B3-9D7C-D2E9AC749D3C}" destId="{D7527789-9687-4ECA-84A4-52F957710D30}" srcOrd="0" destOrd="0" presId="urn:microsoft.com/office/officeart/2005/8/layout/chevron1"/>
    <dgm:cxn modelId="{332A7966-4DB0-4DB8-A84E-EE1E8E4310A3}" type="presParOf" srcId="{294891ED-FEC0-46B3-9D7C-D2E9AC749D3C}" destId="{159DE8FD-4D8A-472B-B426-96468D5B9FF3}" srcOrd="1" destOrd="0" presId="urn:microsoft.com/office/officeart/2005/8/layout/chevron1"/>
    <dgm:cxn modelId="{86021224-8437-4898-A60C-3EC5EC390235}" type="presParOf" srcId="{294891ED-FEC0-46B3-9D7C-D2E9AC749D3C}" destId="{C7737060-0801-4DC2-B30A-08451463888F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0D6F0B-045B-4518-B3A3-EAC7C440DFB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C1B88C3B-D2AB-4F57-9FCD-D721512F9725}" type="pres">
      <dgm:prSet presAssocID="{B70D6F0B-045B-4518-B3A3-EAC7C440DFB0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864225A4-6F1F-4E81-A520-F4A3B876040C}" type="presOf" srcId="{B70D6F0B-045B-4518-B3A3-EAC7C440DFB0}" destId="{C1B88C3B-D2AB-4F57-9FCD-D721512F9725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70D6F0B-045B-4518-B3A3-EAC7C440DFB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D8B7762D-B66E-4A48-B4EF-BD21FDD71278}">
      <dgm:prSet phldrT="[Text]"/>
      <dgm:spPr>
        <a:solidFill>
          <a:srgbClr val="F357DD"/>
        </a:solidFill>
      </dgm:spPr>
      <dgm:t>
        <a:bodyPr/>
        <a:lstStyle/>
        <a:p>
          <a:r>
            <a:rPr lang="en-IN" dirty="0"/>
            <a:t>Pfizer site</a:t>
          </a:r>
        </a:p>
      </dgm:t>
    </dgm:pt>
    <dgm:pt modelId="{FB6714C6-8A2D-477F-BB4E-D5A5D123DC5C}" type="parTrans" cxnId="{75D57013-3FB9-44FD-8613-3CF2D4212EB1}">
      <dgm:prSet/>
      <dgm:spPr/>
      <dgm:t>
        <a:bodyPr/>
        <a:lstStyle/>
        <a:p>
          <a:endParaRPr lang="en-IN"/>
        </a:p>
      </dgm:t>
    </dgm:pt>
    <dgm:pt modelId="{FD2D2BE1-BEB3-41BE-B898-71FFFFC4248E}" type="sibTrans" cxnId="{75D57013-3FB9-44FD-8613-3CF2D4212EB1}">
      <dgm:prSet/>
      <dgm:spPr/>
      <dgm:t>
        <a:bodyPr/>
        <a:lstStyle/>
        <a:p>
          <a:endParaRPr lang="en-IN"/>
        </a:p>
      </dgm:t>
    </dgm:pt>
    <dgm:pt modelId="{A76C1DFB-A3CD-4E79-A6B4-7C95391961BF}">
      <dgm:prSet phldrT="[Text]"/>
      <dgm:spPr>
        <a:solidFill>
          <a:srgbClr val="C00000"/>
        </a:solidFill>
      </dgm:spPr>
      <dgm:t>
        <a:bodyPr/>
        <a:lstStyle/>
        <a:p>
          <a:r>
            <a:rPr lang="en-IN" dirty="0"/>
            <a:t>Neighbouring states</a:t>
          </a:r>
        </a:p>
      </dgm:t>
    </dgm:pt>
    <dgm:pt modelId="{899FF5FC-5BD3-4EA2-B7FE-E393D4BF0EBC}" type="parTrans" cxnId="{5C89ABDD-C7AF-4F70-A967-383C4CF25B39}">
      <dgm:prSet/>
      <dgm:spPr/>
      <dgm:t>
        <a:bodyPr/>
        <a:lstStyle/>
        <a:p>
          <a:endParaRPr lang="en-IN"/>
        </a:p>
      </dgm:t>
    </dgm:pt>
    <dgm:pt modelId="{1E226156-9E2A-49BB-B225-5296D864D70A}" type="sibTrans" cxnId="{5C89ABDD-C7AF-4F70-A967-383C4CF25B39}">
      <dgm:prSet/>
      <dgm:spPr/>
      <dgm:t>
        <a:bodyPr/>
        <a:lstStyle/>
        <a:p>
          <a:endParaRPr lang="en-IN"/>
        </a:p>
      </dgm:t>
    </dgm:pt>
    <dgm:pt modelId="{C1B88C3B-D2AB-4F57-9FCD-D721512F9725}" type="pres">
      <dgm:prSet presAssocID="{B70D6F0B-045B-4518-B3A3-EAC7C440DFB0}" presName="Name0" presStyleCnt="0">
        <dgm:presLayoutVars>
          <dgm:dir/>
          <dgm:animLvl val="lvl"/>
          <dgm:resizeHandles val="exact"/>
        </dgm:presLayoutVars>
      </dgm:prSet>
      <dgm:spPr/>
    </dgm:pt>
    <dgm:pt modelId="{BA13FAA0-7A1F-4C64-AA53-6C85E7E3B820}" type="pres">
      <dgm:prSet presAssocID="{D8B7762D-B66E-4A48-B4EF-BD21FDD71278}" presName="parTxOnly" presStyleLbl="node1" presStyleIdx="0" presStyleCnt="2" custLinFactNeighborX="-8676" custLinFactNeighborY="6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1355334-B582-4643-82CA-DF8DE43E9BF2}" type="pres">
      <dgm:prSet presAssocID="{FD2D2BE1-BEB3-41BE-B898-71FFFFC4248E}" presName="parTxOnlySpace" presStyleCnt="0"/>
      <dgm:spPr/>
    </dgm:pt>
    <dgm:pt modelId="{2E59A511-9B09-432D-804C-C0B7C30DE6B7}" type="pres">
      <dgm:prSet presAssocID="{A76C1DFB-A3CD-4E79-A6B4-7C95391961BF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862C4633-1C0B-41B8-A3FA-174F5DF4F414}" type="presOf" srcId="{D8B7762D-B66E-4A48-B4EF-BD21FDD71278}" destId="{BA13FAA0-7A1F-4C64-AA53-6C85E7E3B820}" srcOrd="0" destOrd="0" presId="urn:microsoft.com/office/officeart/2005/8/layout/chevron1"/>
    <dgm:cxn modelId="{75D57013-3FB9-44FD-8613-3CF2D4212EB1}" srcId="{B70D6F0B-045B-4518-B3A3-EAC7C440DFB0}" destId="{D8B7762D-B66E-4A48-B4EF-BD21FDD71278}" srcOrd="0" destOrd="0" parTransId="{FB6714C6-8A2D-477F-BB4E-D5A5D123DC5C}" sibTransId="{FD2D2BE1-BEB3-41BE-B898-71FFFFC4248E}"/>
    <dgm:cxn modelId="{0B644774-EF62-4C94-8DF6-BDE59CB132E4}" type="presOf" srcId="{A76C1DFB-A3CD-4E79-A6B4-7C95391961BF}" destId="{2E59A511-9B09-432D-804C-C0B7C30DE6B7}" srcOrd="0" destOrd="0" presId="urn:microsoft.com/office/officeart/2005/8/layout/chevron1"/>
    <dgm:cxn modelId="{864225A4-6F1F-4E81-A520-F4A3B876040C}" type="presOf" srcId="{B70D6F0B-045B-4518-B3A3-EAC7C440DFB0}" destId="{C1B88C3B-D2AB-4F57-9FCD-D721512F9725}" srcOrd="0" destOrd="0" presId="urn:microsoft.com/office/officeart/2005/8/layout/chevron1"/>
    <dgm:cxn modelId="{5C89ABDD-C7AF-4F70-A967-383C4CF25B39}" srcId="{B70D6F0B-045B-4518-B3A3-EAC7C440DFB0}" destId="{A76C1DFB-A3CD-4E79-A6B4-7C95391961BF}" srcOrd="1" destOrd="0" parTransId="{899FF5FC-5BD3-4EA2-B7FE-E393D4BF0EBC}" sibTransId="{1E226156-9E2A-49BB-B225-5296D864D70A}"/>
    <dgm:cxn modelId="{3B282439-1AB4-4171-BBC3-F700D08F80B8}" type="presParOf" srcId="{C1B88C3B-D2AB-4F57-9FCD-D721512F9725}" destId="{BA13FAA0-7A1F-4C64-AA53-6C85E7E3B820}" srcOrd="0" destOrd="0" presId="urn:microsoft.com/office/officeart/2005/8/layout/chevron1"/>
    <dgm:cxn modelId="{3C9A06EE-D88A-4830-B8DB-359D97FDF569}" type="presParOf" srcId="{C1B88C3B-D2AB-4F57-9FCD-D721512F9725}" destId="{81355334-B582-4643-82CA-DF8DE43E9BF2}" srcOrd="1" destOrd="0" presId="urn:microsoft.com/office/officeart/2005/8/layout/chevron1"/>
    <dgm:cxn modelId="{99E00FB3-2BB2-47D2-9BF8-23ACE5D68B3F}" type="presParOf" srcId="{C1B88C3B-D2AB-4F57-9FCD-D721512F9725}" destId="{2E59A511-9B09-432D-804C-C0B7C30DE6B7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70D6F0B-045B-4518-B3A3-EAC7C440DFB0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A76C1DFB-A3CD-4E79-A6B4-7C95391961BF}">
      <dgm:prSet phldrT="[Text]"/>
      <dgm:spPr>
        <a:solidFill>
          <a:srgbClr val="92D050"/>
        </a:solidFill>
      </dgm:spPr>
      <dgm:t>
        <a:bodyPr/>
        <a:lstStyle/>
        <a:p>
          <a:r>
            <a:rPr lang="en-IN" dirty="0"/>
            <a:t>Neighbouring states</a:t>
          </a:r>
        </a:p>
      </dgm:t>
    </dgm:pt>
    <dgm:pt modelId="{899FF5FC-5BD3-4EA2-B7FE-E393D4BF0EBC}" type="parTrans" cxnId="{5C89ABDD-C7AF-4F70-A967-383C4CF25B39}">
      <dgm:prSet/>
      <dgm:spPr/>
      <dgm:t>
        <a:bodyPr/>
        <a:lstStyle/>
        <a:p>
          <a:endParaRPr lang="en-IN"/>
        </a:p>
      </dgm:t>
    </dgm:pt>
    <dgm:pt modelId="{1E226156-9E2A-49BB-B225-5296D864D70A}" type="sibTrans" cxnId="{5C89ABDD-C7AF-4F70-A967-383C4CF25B39}">
      <dgm:prSet/>
      <dgm:spPr/>
      <dgm:t>
        <a:bodyPr/>
        <a:lstStyle/>
        <a:p>
          <a:endParaRPr lang="en-IN"/>
        </a:p>
      </dgm:t>
    </dgm:pt>
    <dgm:pt modelId="{D8B7762D-B66E-4A48-B4EF-BD21FDD71278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IN" dirty="0" err="1"/>
            <a:t>Moderna</a:t>
          </a:r>
          <a:r>
            <a:rPr lang="en-IN" dirty="0"/>
            <a:t> site</a:t>
          </a:r>
        </a:p>
      </dgm:t>
    </dgm:pt>
    <dgm:pt modelId="{FD2D2BE1-BEB3-41BE-B898-71FFFFC4248E}" type="sibTrans" cxnId="{75D57013-3FB9-44FD-8613-3CF2D4212EB1}">
      <dgm:prSet/>
      <dgm:spPr/>
      <dgm:t>
        <a:bodyPr/>
        <a:lstStyle/>
        <a:p>
          <a:endParaRPr lang="en-IN"/>
        </a:p>
      </dgm:t>
    </dgm:pt>
    <dgm:pt modelId="{FB6714C6-8A2D-477F-BB4E-D5A5D123DC5C}" type="parTrans" cxnId="{75D57013-3FB9-44FD-8613-3CF2D4212EB1}">
      <dgm:prSet/>
      <dgm:spPr/>
      <dgm:t>
        <a:bodyPr/>
        <a:lstStyle/>
        <a:p>
          <a:endParaRPr lang="en-IN"/>
        </a:p>
      </dgm:t>
    </dgm:pt>
    <dgm:pt modelId="{C1B88C3B-D2AB-4F57-9FCD-D721512F9725}" type="pres">
      <dgm:prSet presAssocID="{B70D6F0B-045B-4518-B3A3-EAC7C440DFB0}" presName="Name0" presStyleCnt="0">
        <dgm:presLayoutVars>
          <dgm:dir/>
          <dgm:animLvl val="lvl"/>
          <dgm:resizeHandles val="exact"/>
        </dgm:presLayoutVars>
      </dgm:prSet>
      <dgm:spPr/>
    </dgm:pt>
    <dgm:pt modelId="{BA13FAA0-7A1F-4C64-AA53-6C85E7E3B820}" type="pres">
      <dgm:prSet presAssocID="{D8B7762D-B66E-4A48-B4EF-BD21FDD71278}" presName="parTxOnly" presStyleLbl="node1" presStyleIdx="0" presStyleCnt="2" custScaleX="106896" custLinFactNeighborX="353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1355334-B582-4643-82CA-DF8DE43E9BF2}" type="pres">
      <dgm:prSet presAssocID="{FD2D2BE1-BEB3-41BE-B898-71FFFFC4248E}" presName="parTxOnlySpace" presStyleCnt="0"/>
      <dgm:spPr/>
    </dgm:pt>
    <dgm:pt modelId="{2E59A511-9B09-432D-804C-C0B7C30DE6B7}" type="pres">
      <dgm:prSet presAssocID="{A76C1DFB-A3CD-4E79-A6B4-7C95391961BF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862C4633-1C0B-41B8-A3FA-174F5DF4F414}" type="presOf" srcId="{D8B7762D-B66E-4A48-B4EF-BD21FDD71278}" destId="{BA13FAA0-7A1F-4C64-AA53-6C85E7E3B820}" srcOrd="0" destOrd="0" presId="urn:microsoft.com/office/officeart/2005/8/layout/chevron1"/>
    <dgm:cxn modelId="{75D57013-3FB9-44FD-8613-3CF2D4212EB1}" srcId="{B70D6F0B-045B-4518-B3A3-EAC7C440DFB0}" destId="{D8B7762D-B66E-4A48-B4EF-BD21FDD71278}" srcOrd="0" destOrd="0" parTransId="{FB6714C6-8A2D-477F-BB4E-D5A5D123DC5C}" sibTransId="{FD2D2BE1-BEB3-41BE-B898-71FFFFC4248E}"/>
    <dgm:cxn modelId="{0B644774-EF62-4C94-8DF6-BDE59CB132E4}" type="presOf" srcId="{A76C1DFB-A3CD-4E79-A6B4-7C95391961BF}" destId="{2E59A511-9B09-432D-804C-C0B7C30DE6B7}" srcOrd="0" destOrd="0" presId="urn:microsoft.com/office/officeart/2005/8/layout/chevron1"/>
    <dgm:cxn modelId="{864225A4-6F1F-4E81-A520-F4A3B876040C}" type="presOf" srcId="{B70D6F0B-045B-4518-B3A3-EAC7C440DFB0}" destId="{C1B88C3B-D2AB-4F57-9FCD-D721512F9725}" srcOrd="0" destOrd="0" presId="urn:microsoft.com/office/officeart/2005/8/layout/chevron1"/>
    <dgm:cxn modelId="{5C89ABDD-C7AF-4F70-A967-383C4CF25B39}" srcId="{B70D6F0B-045B-4518-B3A3-EAC7C440DFB0}" destId="{A76C1DFB-A3CD-4E79-A6B4-7C95391961BF}" srcOrd="1" destOrd="0" parTransId="{899FF5FC-5BD3-4EA2-B7FE-E393D4BF0EBC}" sibTransId="{1E226156-9E2A-49BB-B225-5296D864D70A}"/>
    <dgm:cxn modelId="{3B282439-1AB4-4171-BBC3-F700D08F80B8}" type="presParOf" srcId="{C1B88C3B-D2AB-4F57-9FCD-D721512F9725}" destId="{BA13FAA0-7A1F-4C64-AA53-6C85E7E3B820}" srcOrd="0" destOrd="0" presId="urn:microsoft.com/office/officeart/2005/8/layout/chevron1"/>
    <dgm:cxn modelId="{3C9A06EE-D88A-4830-B8DB-359D97FDF569}" type="presParOf" srcId="{C1B88C3B-D2AB-4F57-9FCD-D721512F9725}" destId="{81355334-B582-4643-82CA-DF8DE43E9BF2}" srcOrd="1" destOrd="0" presId="urn:microsoft.com/office/officeart/2005/8/layout/chevron1"/>
    <dgm:cxn modelId="{99E00FB3-2BB2-47D2-9BF8-23ACE5D68B3F}" type="presParOf" srcId="{C1B88C3B-D2AB-4F57-9FCD-D721512F9725}" destId="{2E59A511-9B09-432D-804C-C0B7C30DE6B7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8820F6D-6A04-4C6F-90C1-5E4A0640B983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47AACCD-C39E-415A-A29D-8E6A1ECE7E25}">
      <dgm:prSet phldrT="[Text]"/>
      <dgm:spPr>
        <a:solidFill>
          <a:schemeClr val="accent4"/>
        </a:solidFill>
      </dgm:spPr>
      <dgm:t>
        <a:bodyPr/>
        <a:lstStyle/>
        <a:p>
          <a:r>
            <a:rPr lang="en-IN" dirty="0"/>
            <a:t>Pfizer site</a:t>
          </a:r>
        </a:p>
      </dgm:t>
    </dgm:pt>
    <dgm:pt modelId="{4E40A4CC-B3CE-4DE0-82AD-DEEB8DAE4640}" type="parTrans" cxnId="{56BB38FB-5749-47C8-A8A3-9892AC54238F}">
      <dgm:prSet/>
      <dgm:spPr/>
      <dgm:t>
        <a:bodyPr/>
        <a:lstStyle/>
        <a:p>
          <a:endParaRPr lang="en-IN"/>
        </a:p>
      </dgm:t>
    </dgm:pt>
    <dgm:pt modelId="{859A601B-457B-47C1-9F5F-B10E8A867F05}" type="sibTrans" cxnId="{56BB38FB-5749-47C8-A8A3-9892AC54238F}">
      <dgm:prSet/>
      <dgm:spPr/>
      <dgm:t>
        <a:bodyPr/>
        <a:lstStyle/>
        <a:p>
          <a:endParaRPr lang="en-IN"/>
        </a:p>
      </dgm:t>
    </dgm:pt>
    <dgm:pt modelId="{6EFE8F78-F504-413A-9EDB-B593D0C0CFBA}">
      <dgm:prSet phldrT="[Text]"/>
      <dgm:spPr>
        <a:solidFill>
          <a:srgbClr val="00B0F0"/>
        </a:solidFill>
      </dgm:spPr>
      <dgm:t>
        <a:bodyPr/>
        <a:lstStyle/>
        <a:p>
          <a:r>
            <a:rPr lang="en-IN" dirty="0"/>
            <a:t>Cold Storage </a:t>
          </a:r>
        </a:p>
      </dgm:t>
    </dgm:pt>
    <dgm:pt modelId="{A9602DC0-97CA-4BA4-952D-4A203AE841E9}" type="parTrans" cxnId="{524FF1F6-EA05-4638-9C95-759E66EE0268}">
      <dgm:prSet/>
      <dgm:spPr/>
      <dgm:t>
        <a:bodyPr/>
        <a:lstStyle/>
        <a:p>
          <a:endParaRPr lang="en-IN"/>
        </a:p>
      </dgm:t>
    </dgm:pt>
    <dgm:pt modelId="{25C09422-C0FB-4E39-A569-16AD0D8FA18A}" type="sibTrans" cxnId="{524FF1F6-EA05-4638-9C95-759E66EE0268}">
      <dgm:prSet/>
      <dgm:spPr/>
      <dgm:t>
        <a:bodyPr/>
        <a:lstStyle/>
        <a:p>
          <a:endParaRPr lang="en-IN"/>
        </a:p>
      </dgm:t>
    </dgm:pt>
    <dgm:pt modelId="{2245D006-6D86-4BB2-B5BD-E06FD6A92F6A}">
      <dgm:prSet phldrT="[Text]"/>
      <dgm:spPr>
        <a:solidFill>
          <a:srgbClr val="7030A0"/>
        </a:solidFill>
      </dgm:spPr>
      <dgm:t>
        <a:bodyPr/>
        <a:lstStyle/>
        <a:p>
          <a:r>
            <a:rPr lang="en-IN" dirty="0"/>
            <a:t>Neighbouring states</a:t>
          </a:r>
        </a:p>
      </dgm:t>
    </dgm:pt>
    <dgm:pt modelId="{96829284-F23F-4E19-A0D3-1C8CFE7B622B}" type="parTrans" cxnId="{17E3B675-244E-49F4-BE6C-4E8D018F805C}">
      <dgm:prSet/>
      <dgm:spPr/>
      <dgm:t>
        <a:bodyPr/>
        <a:lstStyle/>
        <a:p>
          <a:endParaRPr lang="en-IN"/>
        </a:p>
      </dgm:t>
    </dgm:pt>
    <dgm:pt modelId="{B5C98A13-1BA6-4093-B94F-73E86C846A66}" type="sibTrans" cxnId="{17E3B675-244E-49F4-BE6C-4E8D018F805C}">
      <dgm:prSet/>
      <dgm:spPr/>
      <dgm:t>
        <a:bodyPr/>
        <a:lstStyle/>
        <a:p>
          <a:endParaRPr lang="en-IN"/>
        </a:p>
      </dgm:t>
    </dgm:pt>
    <dgm:pt modelId="{2A7979CC-0458-46CB-9305-9AE6B9819EF8}" type="pres">
      <dgm:prSet presAssocID="{B8820F6D-6A04-4C6F-90C1-5E4A0640B983}" presName="Name0" presStyleCnt="0">
        <dgm:presLayoutVars>
          <dgm:dir/>
          <dgm:animLvl val="lvl"/>
          <dgm:resizeHandles val="exact"/>
        </dgm:presLayoutVars>
      </dgm:prSet>
      <dgm:spPr/>
    </dgm:pt>
    <dgm:pt modelId="{C138136A-0C82-48BD-92D4-BB8E7D6E42C5}" type="pres">
      <dgm:prSet presAssocID="{647AACCD-C39E-415A-A29D-8E6A1ECE7E25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2259B5C-7A18-47CC-B820-DE7D572EFDEB}" type="pres">
      <dgm:prSet presAssocID="{859A601B-457B-47C1-9F5F-B10E8A867F05}" presName="parTxOnlySpace" presStyleCnt="0"/>
      <dgm:spPr/>
    </dgm:pt>
    <dgm:pt modelId="{02760540-CCEE-4858-A48E-0730AAB5D916}" type="pres">
      <dgm:prSet presAssocID="{6EFE8F78-F504-413A-9EDB-B593D0C0CFB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2AAD3F0-57D4-4422-A70D-A1D45A4AB532}" type="pres">
      <dgm:prSet presAssocID="{25C09422-C0FB-4E39-A569-16AD0D8FA18A}" presName="parTxOnlySpace" presStyleCnt="0"/>
      <dgm:spPr/>
    </dgm:pt>
    <dgm:pt modelId="{BF724F65-6785-4D9A-A640-6D4974C0162C}" type="pres">
      <dgm:prSet presAssocID="{2245D006-6D86-4BB2-B5BD-E06FD6A92F6A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524FF1F6-EA05-4638-9C95-759E66EE0268}" srcId="{B8820F6D-6A04-4C6F-90C1-5E4A0640B983}" destId="{6EFE8F78-F504-413A-9EDB-B593D0C0CFBA}" srcOrd="1" destOrd="0" parTransId="{A9602DC0-97CA-4BA4-952D-4A203AE841E9}" sibTransId="{25C09422-C0FB-4E39-A569-16AD0D8FA18A}"/>
    <dgm:cxn modelId="{D2F24B10-21AE-4E91-B101-62E283B6C53B}" type="presOf" srcId="{B8820F6D-6A04-4C6F-90C1-5E4A0640B983}" destId="{2A7979CC-0458-46CB-9305-9AE6B9819EF8}" srcOrd="0" destOrd="0" presId="urn:microsoft.com/office/officeart/2005/8/layout/chevron1"/>
    <dgm:cxn modelId="{7C08B809-8701-4C76-AC6D-761B8E09F1A0}" type="presOf" srcId="{647AACCD-C39E-415A-A29D-8E6A1ECE7E25}" destId="{C138136A-0C82-48BD-92D4-BB8E7D6E42C5}" srcOrd="0" destOrd="0" presId="urn:microsoft.com/office/officeart/2005/8/layout/chevron1"/>
    <dgm:cxn modelId="{56BB38FB-5749-47C8-A8A3-9892AC54238F}" srcId="{B8820F6D-6A04-4C6F-90C1-5E4A0640B983}" destId="{647AACCD-C39E-415A-A29D-8E6A1ECE7E25}" srcOrd="0" destOrd="0" parTransId="{4E40A4CC-B3CE-4DE0-82AD-DEEB8DAE4640}" sibTransId="{859A601B-457B-47C1-9F5F-B10E8A867F05}"/>
    <dgm:cxn modelId="{CFEF1DF0-9000-48E7-8DDC-F5A44C9406C9}" type="presOf" srcId="{2245D006-6D86-4BB2-B5BD-E06FD6A92F6A}" destId="{BF724F65-6785-4D9A-A640-6D4974C0162C}" srcOrd="0" destOrd="0" presId="urn:microsoft.com/office/officeart/2005/8/layout/chevron1"/>
    <dgm:cxn modelId="{17E3B675-244E-49F4-BE6C-4E8D018F805C}" srcId="{B8820F6D-6A04-4C6F-90C1-5E4A0640B983}" destId="{2245D006-6D86-4BB2-B5BD-E06FD6A92F6A}" srcOrd="2" destOrd="0" parTransId="{96829284-F23F-4E19-A0D3-1C8CFE7B622B}" sibTransId="{B5C98A13-1BA6-4093-B94F-73E86C846A66}"/>
    <dgm:cxn modelId="{1CDA4188-5E58-4D6E-A3F5-8CA9865790F0}" type="presOf" srcId="{6EFE8F78-F504-413A-9EDB-B593D0C0CFBA}" destId="{02760540-CCEE-4858-A48E-0730AAB5D916}" srcOrd="0" destOrd="0" presId="urn:microsoft.com/office/officeart/2005/8/layout/chevron1"/>
    <dgm:cxn modelId="{D3EBB339-B781-4F1C-B267-F1B5A26A8089}" type="presParOf" srcId="{2A7979CC-0458-46CB-9305-9AE6B9819EF8}" destId="{C138136A-0C82-48BD-92D4-BB8E7D6E42C5}" srcOrd="0" destOrd="0" presId="urn:microsoft.com/office/officeart/2005/8/layout/chevron1"/>
    <dgm:cxn modelId="{61B7FE85-5158-4B99-9FD7-544F8D6F283A}" type="presParOf" srcId="{2A7979CC-0458-46CB-9305-9AE6B9819EF8}" destId="{A2259B5C-7A18-47CC-B820-DE7D572EFDEB}" srcOrd="1" destOrd="0" presId="urn:microsoft.com/office/officeart/2005/8/layout/chevron1"/>
    <dgm:cxn modelId="{D814933E-6C7B-45AE-9666-8BED38D476B0}" type="presParOf" srcId="{2A7979CC-0458-46CB-9305-9AE6B9819EF8}" destId="{02760540-CCEE-4858-A48E-0730AAB5D916}" srcOrd="2" destOrd="0" presId="urn:microsoft.com/office/officeart/2005/8/layout/chevron1"/>
    <dgm:cxn modelId="{68EA65EB-EE4E-44F8-BE4A-3265042D5155}" type="presParOf" srcId="{2A7979CC-0458-46CB-9305-9AE6B9819EF8}" destId="{72AAD3F0-57D4-4422-A70D-A1D45A4AB532}" srcOrd="3" destOrd="0" presId="urn:microsoft.com/office/officeart/2005/8/layout/chevron1"/>
    <dgm:cxn modelId="{423DE584-63C3-442B-8F30-688E67B815F7}" type="presParOf" srcId="{2A7979CC-0458-46CB-9305-9AE6B9819EF8}" destId="{BF724F65-6785-4D9A-A640-6D4974C0162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6C021DF-130C-44EA-B0FE-BE73455C7B8B}" type="doc">
      <dgm:prSet loTypeId="urn:microsoft.com/office/officeart/2005/8/layout/matrix2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7D61E187-63C9-4058-B8C3-24465A7276E3}" type="pres">
      <dgm:prSet presAssocID="{A6C021DF-130C-44EA-B0FE-BE73455C7B8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</dgm:ptLst>
  <dgm:cxnLst>
    <dgm:cxn modelId="{3ED49B79-2B7D-455E-82CB-3D0F21027B7E}" type="presOf" srcId="{A6C021DF-130C-44EA-B0FE-BE73455C7B8B}" destId="{7D61E187-63C9-4058-B8C3-24465A7276E3}" srcOrd="0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2742C-4435-4964-95DD-CA5D8DC6ED16}">
      <dsp:nvSpPr>
        <dsp:cNvPr id="0" name=""/>
        <dsp:cNvSpPr/>
      </dsp:nvSpPr>
      <dsp:spPr>
        <a:xfrm>
          <a:off x="-3160366" y="-486406"/>
          <a:ext cx="3769364" cy="3769364"/>
        </a:xfrm>
        <a:prstGeom prst="blockArc">
          <a:avLst>
            <a:gd name="adj1" fmla="val 18900000"/>
            <a:gd name="adj2" fmla="val 2700000"/>
            <a:gd name="adj3" fmla="val 573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26A09-6994-4FF7-B91C-F98F26106A51}">
      <dsp:nvSpPr>
        <dsp:cNvPr id="0" name=""/>
        <dsp:cNvSpPr/>
      </dsp:nvSpPr>
      <dsp:spPr>
        <a:xfrm>
          <a:off x="391585" y="279655"/>
          <a:ext cx="4760585" cy="559310"/>
        </a:xfrm>
        <a:prstGeom prst="rect">
          <a:avLst/>
        </a:prstGeom>
        <a:solidFill>
          <a:srgbClr val="FFC0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3952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1400" b="1" i="1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Test </a:t>
          </a:r>
          <a:r>
            <a:rPr kumimoji="0" lang="en-US" sz="1400" b="1" i="1" u="sng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Count</a:t>
          </a:r>
          <a:r>
            <a:rPr kumimoji="0" lang="en-US" sz="1400" b="1" i="1" u="sng" strike="noStrike" kern="1200" cap="none" spc="0" normalizeH="0" baseline="-2500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i</a:t>
          </a:r>
          <a:r>
            <a:rPr kumimoji="0" lang="en-US" sz="1400" b="1" i="1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  </a:t>
          </a:r>
          <a:r>
            <a: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:Used in Regression Analysis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                    [Addressed through Model-1] </a:t>
          </a:r>
          <a:endParaRPr lang="en-IN" sz="1400" kern="1200" dirty="0">
            <a:solidFill>
              <a:schemeClr val="tx1"/>
            </a:solidFill>
          </a:endParaRPr>
        </a:p>
      </dsp:txBody>
      <dsp:txXfrm>
        <a:off x="391585" y="279655"/>
        <a:ext cx="4760585" cy="559310"/>
      </dsp:txXfrm>
    </dsp:sp>
    <dsp:sp modelId="{B4165E1D-CC08-4CE4-A909-FD5A1F8CFE16}">
      <dsp:nvSpPr>
        <dsp:cNvPr id="0" name=""/>
        <dsp:cNvSpPr/>
      </dsp:nvSpPr>
      <dsp:spPr>
        <a:xfrm>
          <a:off x="202842" y="367299"/>
          <a:ext cx="377485" cy="38402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5F9E1D1-C3AF-4F1B-A628-DC405A03FFE2}">
      <dsp:nvSpPr>
        <dsp:cNvPr id="0" name=""/>
        <dsp:cNvSpPr/>
      </dsp:nvSpPr>
      <dsp:spPr>
        <a:xfrm>
          <a:off x="594894" y="1118620"/>
          <a:ext cx="4557276" cy="559310"/>
        </a:xfrm>
        <a:prstGeom prst="rect">
          <a:avLst/>
        </a:prstGeom>
        <a:solidFill>
          <a:srgbClr val="00B05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3952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1400" b="1" i="1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Asymptomatic Cases</a:t>
          </a:r>
          <a:r>
            <a: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: The New Cases are mostly due to Asymptomatic people. [Addressed through Model-2]</a:t>
          </a:r>
          <a:endParaRPr lang="en-IN" sz="1400" kern="1200" dirty="0">
            <a:solidFill>
              <a:schemeClr val="tx1"/>
            </a:solidFill>
          </a:endParaRPr>
        </a:p>
      </dsp:txBody>
      <dsp:txXfrm>
        <a:off x="594894" y="1118620"/>
        <a:ext cx="4557276" cy="559310"/>
      </dsp:txXfrm>
    </dsp:sp>
    <dsp:sp modelId="{1BB7F984-13A7-4F3E-BDFF-E234FA73C705}">
      <dsp:nvSpPr>
        <dsp:cNvPr id="0" name=""/>
        <dsp:cNvSpPr/>
      </dsp:nvSpPr>
      <dsp:spPr>
        <a:xfrm>
          <a:off x="374277" y="1189582"/>
          <a:ext cx="441232" cy="417385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558568C-D770-4B03-861A-097B004449FC}">
      <dsp:nvSpPr>
        <dsp:cNvPr id="0" name=""/>
        <dsp:cNvSpPr/>
      </dsp:nvSpPr>
      <dsp:spPr>
        <a:xfrm>
          <a:off x="391585" y="1863850"/>
          <a:ext cx="4760585" cy="746779"/>
        </a:xfrm>
        <a:prstGeom prst="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3952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1400" b="1" i="1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Virus Incubation Period </a:t>
          </a:r>
          <a:r>
            <a: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: Cases which have been confirmed after 5-6 days of contracting the virus [Addressed through Model-2</a:t>
          </a:r>
          <a:r>
            <a: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Franklin Gothic Book"/>
              <a:ea typeface="+mn-ea"/>
              <a:cs typeface="+mn-cs"/>
            </a:rPr>
            <a:t>]</a:t>
          </a:r>
          <a:endParaRPr lang="en-IN" sz="1200" kern="1200" dirty="0">
            <a:solidFill>
              <a:schemeClr val="tx1"/>
            </a:solidFill>
          </a:endParaRPr>
        </a:p>
      </dsp:txBody>
      <dsp:txXfrm>
        <a:off x="391585" y="1863850"/>
        <a:ext cx="4760585" cy="746779"/>
      </dsp:txXfrm>
    </dsp:sp>
    <dsp:sp modelId="{1D180564-98A3-4341-A7AF-F94FC03F8707}">
      <dsp:nvSpPr>
        <dsp:cNvPr id="0" name=""/>
        <dsp:cNvSpPr/>
      </dsp:nvSpPr>
      <dsp:spPr>
        <a:xfrm>
          <a:off x="202842" y="2046792"/>
          <a:ext cx="377485" cy="38089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30AD1-36EA-4273-B523-055F7A6CE9F1}">
      <dsp:nvSpPr>
        <dsp:cNvPr id="0" name=""/>
        <dsp:cNvSpPr/>
      </dsp:nvSpPr>
      <dsp:spPr>
        <a:xfrm>
          <a:off x="2197" y="1201446"/>
          <a:ext cx="2677262" cy="1135437"/>
        </a:xfrm>
        <a:prstGeom prst="chevron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/>
            <a:t>Priority Score Calculation to determine </a:t>
          </a:r>
          <a:r>
            <a:rPr lang="en-IN" sz="1500" b="1" kern="1200" dirty="0"/>
            <a:t>demand</a:t>
          </a:r>
          <a:r>
            <a:rPr lang="en-IN" sz="1500" kern="1200" dirty="0"/>
            <a:t> of each state </a:t>
          </a:r>
        </a:p>
      </dsp:txBody>
      <dsp:txXfrm>
        <a:off x="569916" y="1201446"/>
        <a:ext cx="1541825" cy="1135437"/>
      </dsp:txXfrm>
    </dsp:sp>
    <dsp:sp modelId="{071AF6DB-A139-43A1-8FA3-93A4E9ED0ED1}">
      <dsp:nvSpPr>
        <dsp:cNvPr id="0" name=""/>
        <dsp:cNvSpPr/>
      </dsp:nvSpPr>
      <dsp:spPr>
        <a:xfrm>
          <a:off x="2411733" y="1233712"/>
          <a:ext cx="2677262" cy="1070905"/>
        </a:xfrm>
        <a:prstGeom prst="chevron">
          <a:avLst/>
        </a:prstGeom>
        <a:solidFill>
          <a:schemeClr val="accent2">
            <a:hueOff val="4227136"/>
            <a:satOff val="-26416"/>
            <a:lumOff val="-15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/>
            <a:t>Calculate daily Covid Vaccine production in USA to determine the </a:t>
          </a:r>
          <a:r>
            <a:rPr lang="en-IN" sz="1500" b="1" kern="1200" dirty="0"/>
            <a:t>supply</a:t>
          </a:r>
        </a:p>
      </dsp:txBody>
      <dsp:txXfrm>
        <a:off x="2947186" y="1233712"/>
        <a:ext cx="1606357" cy="1070905"/>
      </dsp:txXfrm>
    </dsp:sp>
    <dsp:sp modelId="{4D8D9E1F-0870-41D9-9540-6CEBDD76A9D3}">
      <dsp:nvSpPr>
        <dsp:cNvPr id="0" name=""/>
        <dsp:cNvSpPr/>
      </dsp:nvSpPr>
      <dsp:spPr>
        <a:xfrm>
          <a:off x="4823467" y="1233712"/>
          <a:ext cx="2677262" cy="1070905"/>
        </a:xfrm>
        <a:prstGeom prst="chevron">
          <a:avLst/>
        </a:prstGeom>
        <a:solidFill>
          <a:schemeClr val="accent2">
            <a:hueOff val="8454272"/>
            <a:satOff val="-52833"/>
            <a:lumOff val="-299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/>
            <a:t>Determining which states will receive Pfizer and which state will receive </a:t>
          </a:r>
          <a:r>
            <a:rPr lang="en-IN" sz="1500" kern="1200" dirty="0" err="1"/>
            <a:t>Moderna</a:t>
          </a:r>
          <a:r>
            <a:rPr lang="en-IN" sz="1500" kern="1200" dirty="0"/>
            <a:t>  </a:t>
          </a:r>
        </a:p>
      </dsp:txBody>
      <dsp:txXfrm>
        <a:off x="5358920" y="1233712"/>
        <a:ext cx="1606357" cy="107090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27789-9687-4ECA-84A4-52F957710D30}">
      <dsp:nvSpPr>
        <dsp:cNvPr id="0" name=""/>
        <dsp:cNvSpPr/>
      </dsp:nvSpPr>
      <dsp:spPr>
        <a:xfrm>
          <a:off x="4484" y="517429"/>
          <a:ext cx="2680588" cy="1072235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/>
            <a:t>Setting up huge cold storage in order to reduce transportation cost</a:t>
          </a:r>
        </a:p>
      </dsp:txBody>
      <dsp:txXfrm>
        <a:off x="540602" y="517429"/>
        <a:ext cx="1608353" cy="1072235"/>
      </dsp:txXfrm>
    </dsp:sp>
    <dsp:sp modelId="{C7737060-0801-4DC2-B30A-08451463888F}">
      <dsp:nvSpPr>
        <dsp:cNvPr id="0" name=""/>
        <dsp:cNvSpPr/>
      </dsp:nvSpPr>
      <dsp:spPr>
        <a:xfrm>
          <a:off x="2417013" y="517429"/>
          <a:ext cx="2680588" cy="1072235"/>
        </a:xfrm>
        <a:prstGeom prst="chevron">
          <a:avLst/>
        </a:prstGeom>
        <a:solidFill>
          <a:schemeClr val="accent4">
            <a:hueOff val="-18956971"/>
            <a:satOff val="39278"/>
            <a:lumOff val="6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 err="1"/>
            <a:t>Optimisting</a:t>
          </a:r>
          <a:r>
            <a:rPr lang="en-IN" sz="1500" kern="1200" dirty="0"/>
            <a:t>  the routes  based on supply-demand and transportation cost</a:t>
          </a:r>
        </a:p>
      </dsp:txBody>
      <dsp:txXfrm>
        <a:off x="2953131" y="517429"/>
        <a:ext cx="1608353" cy="10722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3FAA0-7A1F-4C64-AA53-6C85E7E3B820}">
      <dsp:nvSpPr>
        <dsp:cNvPr id="0" name=""/>
        <dsp:cNvSpPr/>
      </dsp:nvSpPr>
      <dsp:spPr>
        <a:xfrm>
          <a:off x="0" y="0"/>
          <a:ext cx="1883226" cy="527847"/>
        </a:xfrm>
        <a:prstGeom prst="chevron">
          <a:avLst/>
        </a:prstGeom>
        <a:solidFill>
          <a:srgbClr val="F357D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/>
            <a:t>Pfizer site</a:t>
          </a:r>
        </a:p>
      </dsp:txBody>
      <dsp:txXfrm>
        <a:off x="263924" y="0"/>
        <a:ext cx="1355379" cy="527847"/>
      </dsp:txXfrm>
    </dsp:sp>
    <dsp:sp modelId="{2E59A511-9B09-432D-804C-C0B7C30DE6B7}">
      <dsp:nvSpPr>
        <dsp:cNvPr id="0" name=""/>
        <dsp:cNvSpPr/>
      </dsp:nvSpPr>
      <dsp:spPr>
        <a:xfrm>
          <a:off x="1698054" y="0"/>
          <a:ext cx="1883226" cy="527847"/>
        </a:xfrm>
        <a:prstGeom prst="chevron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700" kern="1200" dirty="0"/>
            <a:t>Neighbouring states</a:t>
          </a:r>
        </a:p>
      </dsp:txBody>
      <dsp:txXfrm>
        <a:off x="1961978" y="0"/>
        <a:ext cx="1355379" cy="5278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3FAA0-7A1F-4C64-AA53-6C85E7E3B820}">
      <dsp:nvSpPr>
        <dsp:cNvPr id="0" name=""/>
        <dsp:cNvSpPr/>
      </dsp:nvSpPr>
      <dsp:spPr>
        <a:xfrm>
          <a:off x="63304" y="0"/>
          <a:ext cx="1907423" cy="552208"/>
        </a:xfrm>
        <a:prstGeom prst="chevron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err="1"/>
            <a:t>Moderna</a:t>
          </a:r>
          <a:r>
            <a:rPr lang="en-IN" sz="1600" kern="1200" dirty="0"/>
            <a:t> site</a:t>
          </a:r>
        </a:p>
      </dsp:txBody>
      <dsp:txXfrm>
        <a:off x="339408" y="0"/>
        <a:ext cx="1355215" cy="552208"/>
      </dsp:txXfrm>
    </dsp:sp>
    <dsp:sp modelId="{2E59A511-9B09-432D-804C-C0B7C30DE6B7}">
      <dsp:nvSpPr>
        <dsp:cNvPr id="0" name=""/>
        <dsp:cNvSpPr/>
      </dsp:nvSpPr>
      <dsp:spPr>
        <a:xfrm>
          <a:off x="1729228" y="0"/>
          <a:ext cx="1784373" cy="552208"/>
        </a:xfrm>
        <a:prstGeom prst="chevron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/>
            <a:t>Neighbouring states</a:t>
          </a:r>
        </a:p>
      </dsp:txBody>
      <dsp:txXfrm>
        <a:off x="2005332" y="0"/>
        <a:ext cx="1232165" cy="55220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38136A-0C82-48BD-92D4-BB8E7D6E42C5}">
      <dsp:nvSpPr>
        <dsp:cNvPr id="0" name=""/>
        <dsp:cNvSpPr/>
      </dsp:nvSpPr>
      <dsp:spPr>
        <a:xfrm>
          <a:off x="1249" y="212831"/>
          <a:ext cx="1522856" cy="609142"/>
        </a:xfrm>
        <a:prstGeom prst="chevron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/>
            <a:t>Pfizer site</a:t>
          </a:r>
        </a:p>
      </dsp:txBody>
      <dsp:txXfrm>
        <a:off x="305820" y="212831"/>
        <a:ext cx="913714" cy="609142"/>
      </dsp:txXfrm>
    </dsp:sp>
    <dsp:sp modelId="{02760540-CCEE-4858-A48E-0730AAB5D916}">
      <dsp:nvSpPr>
        <dsp:cNvPr id="0" name=""/>
        <dsp:cNvSpPr/>
      </dsp:nvSpPr>
      <dsp:spPr>
        <a:xfrm>
          <a:off x="1371820" y="212831"/>
          <a:ext cx="1522856" cy="609142"/>
        </a:xfrm>
        <a:prstGeom prst="chevron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/>
            <a:t>Cold Storage </a:t>
          </a:r>
        </a:p>
      </dsp:txBody>
      <dsp:txXfrm>
        <a:off x="1676391" y="212831"/>
        <a:ext cx="913714" cy="609142"/>
      </dsp:txXfrm>
    </dsp:sp>
    <dsp:sp modelId="{BF724F65-6785-4D9A-A640-6D4974C0162C}">
      <dsp:nvSpPr>
        <dsp:cNvPr id="0" name=""/>
        <dsp:cNvSpPr/>
      </dsp:nvSpPr>
      <dsp:spPr>
        <a:xfrm>
          <a:off x="2742391" y="212831"/>
          <a:ext cx="1522856" cy="609142"/>
        </a:xfrm>
        <a:prstGeom prst="chevron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200" kern="1200" dirty="0"/>
            <a:t>Neighbouring states</a:t>
          </a:r>
        </a:p>
      </dsp:txBody>
      <dsp:txXfrm>
        <a:off x="3046962" y="212831"/>
        <a:ext cx="913714" cy="60914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A4AE2-6124-4CBD-8594-895A2D5BAE8E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62217-09E3-4E02-BE58-873B65DFC7B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4933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0DC36-8EFA-4378-9855-E019C55AC4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654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18142F5-B516-4958-BB04-651DF321A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E5FB715-366E-4746-B3F6-6B47F5CBDF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A2A821F-1223-47DB-B895-8F47C98B1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4ABDFAD-829D-44E3-AC5A-A3EB09E5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0537769-DEE7-422A-A8E3-85918577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6106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72B530-AA5F-466D-8588-7B0E83529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8D00333-B016-4F88-8F01-AC222B6C7E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CF7E4E-D376-4006-889C-88F819705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9C2EDE6-0ECB-46EC-9AE1-67CFD5ECA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1927CB9-03B0-43B5-A909-0E606BCF8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240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4987308-B332-44A1-A406-79618061B6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4AD8EFB-0D4E-4675-84FD-01D786DC5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24AE9F-65CA-4B2B-B756-376FDD4EB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880ADB-0D1B-4555-996C-6F233654E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F72344-E3B1-4FCF-9260-6B8491A6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8124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=""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=""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9510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=""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=""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=""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 Placeholder 29">
            <a:extLst>
              <a:ext uri="{FF2B5EF4-FFF2-40B4-BE49-F238E27FC236}">
                <a16:creationId xmlns=""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9">
            <a:extLst>
              <a:ext uri="{FF2B5EF4-FFF2-40B4-BE49-F238E27FC236}">
                <a16:creationId xmlns=""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 Placeholder 29">
            <a:extLst>
              <a:ext uri="{FF2B5EF4-FFF2-40B4-BE49-F238E27FC236}">
                <a16:creationId xmlns=""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=""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=""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9">
            <a:extLst>
              <a:ext uri="{FF2B5EF4-FFF2-40B4-BE49-F238E27FC236}">
                <a16:creationId xmlns=""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9">
            <a:extLst>
              <a:ext uri="{FF2B5EF4-FFF2-40B4-BE49-F238E27FC236}">
                <a16:creationId xmlns=""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=""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 Placeholder 29">
            <a:extLst>
              <a:ext uri="{FF2B5EF4-FFF2-40B4-BE49-F238E27FC236}">
                <a16:creationId xmlns=""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9">
            <a:extLst>
              <a:ext uri="{FF2B5EF4-FFF2-40B4-BE49-F238E27FC236}">
                <a16:creationId xmlns=""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 Placeholder 29">
            <a:extLst>
              <a:ext uri="{FF2B5EF4-FFF2-40B4-BE49-F238E27FC236}">
                <a16:creationId xmlns=""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9">
            <a:extLst>
              <a:ext uri="{FF2B5EF4-FFF2-40B4-BE49-F238E27FC236}">
                <a16:creationId xmlns=""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6025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Freeform 14">
              <a:extLst>
                <a:ext uri="{FF2B5EF4-FFF2-40B4-BE49-F238E27FC236}">
                  <a16:creationId xmlns=""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=""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=""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Picture Placeholder 2">
            <a:extLst>
              <a:ext uri="{FF2B5EF4-FFF2-40B4-BE49-F238E27FC236}">
                <a16:creationId xmlns=""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=""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5495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>
          <p15:clr>
            <a:srgbClr val="FBAE40"/>
          </p15:clr>
        </p15:guide>
        <p15:guide id="7" orient="horz" pos="1440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">
            <a:extLst>
              <a:ext uri="{FF2B5EF4-FFF2-40B4-BE49-F238E27FC236}">
                <a16:creationId xmlns=""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=""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="" xmlns:a16="http://schemas.microsoft.com/office/drawing/2014/main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reeform 22">
              <a:extLst>
                <a:ext uri="{FF2B5EF4-FFF2-40B4-BE49-F238E27FC236}">
                  <a16:creationId xmlns=""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=""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=""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12468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>
          <p15:clr>
            <a:srgbClr val="FBAE40"/>
          </p15:clr>
        </p15:guide>
        <p15:guide id="4" pos="4560">
          <p15:clr>
            <a:srgbClr val="FBAE40"/>
          </p15:clr>
        </p15:guide>
        <p15:guide id="8" orient="horz" pos="184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>
            <a:extLst>
              <a:ext uri="{FF2B5EF4-FFF2-40B4-BE49-F238E27FC236}">
                <a16:creationId xmlns=""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=""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27584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=""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able Placeholder 2">
            <a:extLst>
              <a:ext uri="{FF2B5EF4-FFF2-40B4-BE49-F238E27FC236}">
                <a16:creationId xmlns=""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4510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=""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902327D-DBD4-7A4E-ABF2-A946A559A8AD}"/>
              </a:ext>
            </a:extLst>
          </p:cNvPr>
          <p:cNvSpPr txBox="1"/>
          <p:nvPr userDrawn="1"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>
                <a:solidFill>
                  <a:schemeClr val="bg1"/>
                </a:solidFill>
              </a:rPr>
              <a:t>“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AutoShape 24">
              <a:extLst>
                <a:ext uri="{FF2B5EF4-FFF2-40B4-BE49-F238E27FC236}">
                  <a16:creationId xmlns=""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=""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=""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=""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=""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Freeform 24">
              <a:extLst>
                <a:ext uri="{FF2B5EF4-FFF2-40B4-BE49-F238E27FC236}">
                  <a16:creationId xmlns=""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=""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=""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207836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>
          <p15:clr>
            <a:srgbClr val="FBAE40"/>
          </p15:clr>
        </p15:guide>
        <p15:guide id="9" orient="horz" pos="124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Freeform 25">
              <a:extLst>
                <a:ext uri="{FF2B5EF4-FFF2-40B4-BE49-F238E27FC236}">
                  <a16:creationId xmlns=""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=""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6" name="Freeform 35">
              <a:extLst>
                <a:ext uri="{FF2B5EF4-FFF2-40B4-BE49-F238E27FC236}">
                  <a16:creationId xmlns=""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8" name="Picture Placeholder 25">
            <a:extLst>
              <a:ext uri="{FF2B5EF4-FFF2-40B4-BE49-F238E27FC236}">
                <a16:creationId xmlns=""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itle 1">
            <a:extLst>
              <a:ext uri="{FF2B5EF4-FFF2-40B4-BE49-F238E27FC236}">
                <a16:creationId xmlns=""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=""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Picture Placeholder 25">
            <a:extLst>
              <a:ext uri="{FF2B5EF4-FFF2-40B4-BE49-F238E27FC236}">
                <a16:creationId xmlns=""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2" name="Text Placeholder 29">
            <a:extLst>
              <a:ext uri="{FF2B5EF4-FFF2-40B4-BE49-F238E27FC236}">
                <a16:creationId xmlns=""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Text Placeholder 29">
            <a:extLst>
              <a:ext uri="{FF2B5EF4-FFF2-40B4-BE49-F238E27FC236}">
                <a16:creationId xmlns=""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Text Placeholder 29">
            <a:extLst>
              <a:ext uri="{FF2B5EF4-FFF2-40B4-BE49-F238E27FC236}">
                <a16:creationId xmlns=""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5" name="Text Placeholder 29">
            <a:extLst>
              <a:ext uri="{FF2B5EF4-FFF2-40B4-BE49-F238E27FC236}">
                <a16:creationId xmlns=""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Text Placeholder 29">
            <a:extLst>
              <a:ext uri="{FF2B5EF4-FFF2-40B4-BE49-F238E27FC236}">
                <a16:creationId xmlns=""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7" name="Text Placeholder 29">
            <a:extLst>
              <a:ext uri="{FF2B5EF4-FFF2-40B4-BE49-F238E27FC236}">
                <a16:creationId xmlns=""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Text Placeholder 29">
            <a:extLst>
              <a:ext uri="{FF2B5EF4-FFF2-40B4-BE49-F238E27FC236}">
                <a16:creationId xmlns=""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9">
            <a:extLst>
              <a:ext uri="{FF2B5EF4-FFF2-40B4-BE49-F238E27FC236}">
                <a16:creationId xmlns=""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AutoShape 24">
              <a:extLst>
                <a:ext uri="{FF2B5EF4-FFF2-40B4-BE49-F238E27FC236}">
                  <a16:creationId xmlns=""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=""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=""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1" name="Freeform 30">
              <a:extLst>
                <a:ext uri="{FF2B5EF4-FFF2-40B4-BE49-F238E27FC236}">
                  <a16:creationId xmlns=""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=""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66" name="Picture Placeholder 25">
            <a:extLst>
              <a:ext uri="{FF2B5EF4-FFF2-40B4-BE49-F238E27FC236}">
                <a16:creationId xmlns=""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9" name="Picture Placeholder 25">
            <a:extLst>
              <a:ext uri="{FF2B5EF4-FFF2-40B4-BE49-F238E27FC236}">
                <a16:creationId xmlns=""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777415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4008">
          <p15:clr>
            <a:srgbClr val="FBAE40"/>
          </p15:clr>
        </p15:guide>
        <p15:guide id="5" pos="1944">
          <p15:clr>
            <a:srgbClr val="FBAE40"/>
          </p15:clr>
        </p15:guide>
        <p15:guide id="6" pos="3648">
          <p15:clr>
            <a:srgbClr val="FBAE40"/>
          </p15:clr>
        </p15:guide>
        <p15:guide id="7" orient="horz" pos="1392">
          <p15:clr>
            <a:srgbClr val="FBAE40"/>
          </p15:clr>
        </p15:guide>
        <p15:guide id="8" orient="horz" pos="552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pos="5352">
          <p15:clr>
            <a:srgbClr val="FBAE40"/>
          </p15:clr>
        </p15:guide>
        <p15:guide id="11" pos="5736">
          <p15:clr>
            <a:srgbClr val="FBAE40"/>
          </p15:clr>
        </p15:guide>
        <p15:guide id="12" orient="horz" pos="2904">
          <p15:clr>
            <a:srgbClr val="FBAE40"/>
          </p15:clr>
        </p15:guide>
        <p15:guide id="13" orient="horz" pos="160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80C0B0-005E-4A60-BA6C-1B469A0C6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F86AFE-BB48-45DA-B660-CA7C4775C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E747991-085F-4484-8970-E135C8854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D64B4E9-8F3E-4378-80F8-D6358DA6C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C07202F-934B-417B-A0C5-4CABE75D3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81695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=""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>
            <a:extLst>
              <a:ext uri="{FF2B5EF4-FFF2-40B4-BE49-F238E27FC236}">
                <a16:creationId xmlns=""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6" name="Text Placeholder 29">
            <a:extLst>
              <a:ext uri="{FF2B5EF4-FFF2-40B4-BE49-F238E27FC236}">
                <a16:creationId xmlns=""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7" name="Text Placeholder 29">
            <a:extLst>
              <a:ext uri="{FF2B5EF4-FFF2-40B4-BE49-F238E27FC236}">
                <a16:creationId xmlns=""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2" name="Text Placeholder 29">
            <a:extLst>
              <a:ext uri="{FF2B5EF4-FFF2-40B4-BE49-F238E27FC236}">
                <a16:creationId xmlns=""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3" name="Text Placeholder 29">
            <a:extLst>
              <a:ext uri="{FF2B5EF4-FFF2-40B4-BE49-F238E27FC236}">
                <a16:creationId xmlns=""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>
              <a:spcBef>
                <a:spcPts val="4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6" name="Text Placeholder 29">
            <a:extLst>
              <a:ext uri="{FF2B5EF4-FFF2-40B4-BE49-F238E27FC236}">
                <a16:creationId xmlns=""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Text Placeholder 29">
            <a:extLst>
              <a:ext uri="{FF2B5EF4-FFF2-40B4-BE49-F238E27FC236}">
                <a16:creationId xmlns=""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>
              <a:spcBef>
                <a:spcPts val="4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8" name="Text Placeholder 29">
            <a:extLst>
              <a:ext uri="{FF2B5EF4-FFF2-40B4-BE49-F238E27FC236}">
                <a16:creationId xmlns=""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Text Placeholder 29">
            <a:extLst>
              <a:ext uri="{FF2B5EF4-FFF2-40B4-BE49-F238E27FC236}">
                <a16:creationId xmlns=""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80325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3768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orient="horz" pos="1512">
          <p15:clr>
            <a:srgbClr val="FBAE40"/>
          </p15:clr>
        </p15:guide>
        <p15:guide id="11" orient="horz" pos="28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=""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=""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=""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=""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=""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=""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=""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=""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=""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=""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69431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=""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Freeform 37">
              <a:extLst>
                <a:ext uri="{FF2B5EF4-FFF2-40B4-BE49-F238E27FC236}">
                  <a16:creationId xmlns=""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9" name="Freeform 38">
              <a:extLst>
                <a:ext uri="{FF2B5EF4-FFF2-40B4-BE49-F238E27FC236}">
                  <a16:creationId xmlns=""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40" name="Freeform 39">
              <a:extLst>
                <a:ext uri="{FF2B5EF4-FFF2-40B4-BE49-F238E27FC236}">
                  <a16:creationId xmlns=""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=""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=""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=""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=""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=""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=""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=""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=""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=""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54700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>
          <p15:clr>
            <a:srgbClr val="FBAE40"/>
          </p15:clr>
        </p15:guide>
        <p15:guide id="4" pos="516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>
          <p15:clr>
            <a:srgbClr val="FBAE40"/>
          </p15:clr>
        </p15:guide>
        <p15:guide id="11" pos="2880">
          <p15:clr>
            <a:srgbClr val="FBAE40"/>
          </p15:clr>
        </p15:guide>
        <p15:guide id="12" orient="horz" pos="175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=""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=""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Freeform 15">
              <a:extLst>
                <a:ext uri="{FF2B5EF4-FFF2-40B4-BE49-F238E27FC236}">
                  <a16:creationId xmlns=""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=""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=""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=""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=""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=""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=""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=""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=""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=""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=""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4859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9">
            <a:extLst>
              <a:ext uri="{FF2B5EF4-FFF2-40B4-BE49-F238E27FC236}">
                <a16:creationId xmlns=""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=""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6" name="Title 1">
            <a:extLst>
              <a:ext uri="{FF2B5EF4-FFF2-40B4-BE49-F238E27FC236}">
                <a16:creationId xmlns=""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=""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icture Placeholder 2">
            <a:extLst>
              <a:ext uri="{FF2B5EF4-FFF2-40B4-BE49-F238E27FC236}">
                <a16:creationId xmlns=""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Freeform 30">
              <a:extLst>
                <a:ext uri="{FF2B5EF4-FFF2-40B4-BE49-F238E27FC236}">
                  <a16:creationId xmlns=""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=""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3" name="Freeform 32">
              <a:extLst>
                <a:ext uri="{FF2B5EF4-FFF2-40B4-BE49-F238E27FC236}">
                  <a16:creationId xmlns=""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05186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="" xmlns:a16="http://schemas.microsoft.com/office/drawing/2014/main" id="{E7E01617-EF19-DC4E-A132-EB0DE07BB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085"/>
            <a:ext cx="10515600" cy="580806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Block Arc 8">
            <a:extLst>
              <a:ext uri="{FF2B5EF4-FFF2-40B4-BE49-F238E27FC236}">
                <a16:creationId xmlns="" xmlns:a16="http://schemas.microsoft.com/office/drawing/2014/main" id="{C5BF38EF-96F0-E840-9920-CE402EBE9E72}"/>
              </a:ext>
            </a:extLst>
          </p:cNvPr>
          <p:cNvSpPr/>
          <p:nvPr userDrawn="1"/>
        </p:nvSpPr>
        <p:spPr>
          <a:xfrm>
            <a:off x="393701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060AA612-243F-E64D-9941-82A45D827B7B}"/>
              </a:ext>
            </a:extLst>
          </p:cNvPr>
          <p:cNvSpPr/>
          <p:nvPr userDrawn="1"/>
        </p:nvSpPr>
        <p:spPr>
          <a:xfrm>
            <a:off x="770733" y="2921000"/>
            <a:ext cx="1826978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Block Arc 18">
            <a:extLst>
              <a:ext uri="{FF2B5EF4-FFF2-40B4-BE49-F238E27FC236}">
                <a16:creationId xmlns="" xmlns:a16="http://schemas.microsoft.com/office/drawing/2014/main" id="{8956BECE-6ED5-7741-BA2D-98657AD10468}"/>
              </a:ext>
            </a:extLst>
          </p:cNvPr>
          <p:cNvSpPr/>
          <p:nvPr userDrawn="1"/>
        </p:nvSpPr>
        <p:spPr>
          <a:xfrm rot="10800000">
            <a:off x="2597711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="" xmlns:a16="http://schemas.microsoft.com/office/drawing/2014/main" id="{8889D48E-98B3-D14B-9AFF-17FE3256FB10}"/>
              </a:ext>
            </a:extLst>
          </p:cNvPr>
          <p:cNvSpPr/>
          <p:nvPr userDrawn="1"/>
        </p:nvSpPr>
        <p:spPr>
          <a:xfrm rot="10800000">
            <a:off x="2971800" y="2998926"/>
            <a:ext cx="1826978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Block Arc 20">
            <a:extLst>
              <a:ext uri="{FF2B5EF4-FFF2-40B4-BE49-F238E27FC236}">
                <a16:creationId xmlns="" xmlns:a16="http://schemas.microsoft.com/office/drawing/2014/main" id="{16FDE7D3-4CF9-5C4E-932B-160E466CBD08}"/>
              </a:ext>
            </a:extLst>
          </p:cNvPr>
          <p:cNvSpPr/>
          <p:nvPr userDrawn="1"/>
        </p:nvSpPr>
        <p:spPr>
          <a:xfrm>
            <a:off x="4798777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8EC39EB9-63D8-7C40-99FB-8A086D00EEED}"/>
              </a:ext>
            </a:extLst>
          </p:cNvPr>
          <p:cNvSpPr/>
          <p:nvPr userDrawn="1"/>
        </p:nvSpPr>
        <p:spPr>
          <a:xfrm>
            <a:off x="5175809" y="2921000"/>
            <a:ext cx="1826978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Block Arc 22">
            <a:extLst>
              <a:ext uri="{FF2B5EF4-FFF2-40B4-BE49-F238E27FC236}">
                <a16:creationId xmlns="" xmlns:a16="http://schemas.microsoft.com/office/drawing/2014/main" id="{C1061FF9-BB40-034C-B2D9-2FAFC3ACA25B}"/>
              </a:ext>
            </a:extLst>
          </p:cNvPr>
          <p:cNvSpPr/>
          <p:nvPr userDrawn="1"/>
        </p:nvSpPr>
        <p:spPr>
          <a:xfrm rot="10800000">
            <a:off x="7002787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="" xmlns:a16="http://schemas.microsoft.com/office/drawing/2014/main" id="{BA2B2D42-B66A-4F4D-8F16-282A8C69BA08}"/>
              </a:ext>
            </a:extLst>
          </p:cNvPr>
          <p:cNvSpPr/>
          <p:nvPr userDrawn="1"/>
        </p:nvSpPr>
        <p:spPr>
          <a:xfrm rot="10800000">
            <a:off x="7376876" y="2998926"/>
            <a:ext cx="1826978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Block Arc 24">
            <a:extLst>
              <a:ext uri="{FF2B5EF4-FFF2-40B4-BE49-F238E27FC236}">
                <a16:creationId xmlns="" xmlns:a16="http://schemas.microsoft.com/office/drawing/2014/main" id="{3217943B-9636-4A49-8908-BD3EC7B5B706}"/>
              </a:ext>
            </a:extLst>
          </p:cNvPr>
          <p:cNvSpPr/>
          <p:nvPr userDrawn="1"/>
        </p:nvSpPr>
        <p:spPr>
          <a:xfrm>
            <a:off x="9203853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4737DFDB-EAC3-D342-9FD0-235E7E64CE04}"/>
              </a:ext>
            </a:extLst>
          </p:cNvPr>
          <p:cNvSpPr/>
          <p:nvPr userDrawn="1"/>
        </p:nvSpPr>
        <p:spPr>
          <a:xfrm>
            <a:off x="9580885" y="2921000"/>
            <a:ext cx="1826978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Block Arc 28">
            <a:extLst>
              <a:ext uri="{FF2B5EF4-FFF2-40B4-BE49-F238E27FC236}">
                <a16:creationId xmlns="" xmlns:a16="http://schemas.microsoft.com/office/drawing/2014/main" id="{DB9F16A2-2EA8-4349-A0C6-D483FCE766B5}"/>
              </a:ext>
            </a:extLst>
          </p:cNvPr>
          <p:cNvSpPr/>
          <p:nvPr userDrawn="1"/>
        </p:nvSpPr>
        <p:spPr>
          <a:xfrm rot="10800000">
            <a:off x="11407863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="" xmlns:a16="http://schemas.microsoft.com/office/drawing/2014/main" id="{4B767515-6FFF-6C45-A841-22D921720A97}"/>
              </a:ext>
            </a:extLst>
          </p:cNvPr>
          <p:cNvSpPr/>
          <p:nvPr userDrawn="1"/>
        </p:nvSpPr>
        <p:spPr>
          <a:xfrm rot="10800000">
            <a:off x="11781952" y="2998926"/>
            <a:ext cx="1826978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Block Arc 30">
            <a:extLst>
              <a:ext uri="{FF2B5EF4-FFF2-40B4-BE49-F238E27FC236}">
                <a16:creationId xmlns="" xmlns:a16="http://schemas.microsoft.com/office/drawing/2014/main" id="{F6F3A917-9530-C943-AB93-2D763ABD2C2E}"/>
              </a:ext>
            </a:extLst>
          </p:cNvPr>
          <p:cNvSpPr/>
          <p:nvPr userDrawn="1"/>
        </p:nvSpPr>
        <p:spPr>
          <a:xfrm rot="10800000">
            <a:off x="-1807367" y="2555644"/>
            <a:ext cx="2578099" cy="2713542"/>
          </a:xfrm>
          <a:prstGeom prst="blockArc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="" xmlns:a16="http://schemas.microsoft.com/office/drawing/2014/main" id="{67378E8A-4692-F843-94CC-106C138EDF3F}"/>
              </a:ext>
            </a:extLst>
          </p:cNvPr>
          <p:cNvSpPr/>
          <p:nvPr userDrawn="1"/>
        </p:nvSpPr>
        <p:spPr>
          <a:xfrm rot="10800000">
            <a:off x="-1433278" y="2998926"/>
            <a:ext cx="1826978" cy="182697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="" xmlns:a16="http://schemas.microsoft.com/office/drawing/2014/main" id="{C21EB8AE-A81C-BA4A-AED6-4A281FF778D1}"/>
              </a:ext>
            </a:extLst>
          </p:cNvPr>
          <p:cNvSpPr/>
          <p:nvPr userDrawn="1"/>
        </p:nvSpPr>
        <p:spPr>
          <a:xfrm rot="10800000">
            <a:off x="892234" y="3042502"/>
            <a:ext cx="1583974" cy="158397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="" xmlns:a16="http://schemas.microsoft.com/office/drawing/2014/main" id="{C975F9A5-4A1D-074F-8D79-53E206A421B4}"/>
              </a:ext>
            </a:extLst>
          </p:cNvPr>
          <p:cNvSpPr/>
          <p:nvPr userDrawn="1"/>
        </p:nvSpPr>
        <p:spPr>
          <a:xfrm rot="10800000">
            <a:off x="1008282" y="3164002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="" xmlns:a16="http://schemas.microsoft.com/office/drawing/2014/main" id="{D9302536-82FA-7E48-818D-CBFA17DDAEB4}"/>
              </a:ext>
            </a:extLst>
          </p:cNvPr>
          <p:cNvSpPr/>
          <p:nvPr userDrawn="1"/>
        </p:nvSpPr>
        <p:spPr>
          <a:xfrm rot="10800000">
            <a:off x="3093301" y="3120428"/>
            <a:ext cx="1583974" cy="158397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712A6741-6C21-8C42-9FF1-FE316AD4D19F}"/>
              </a:ext>
            </a:extLst>
          </p:cNvPr>
          <p:cNvSpPr/>
          <p:nvPr userDrawn="1"/>
        </p:nvSpPr>
        <p:spPr>
          <a:xfrm rot="10800000">
            <a:off x="5304013" y="3037767"/>
            <a:ext cx="1583974" cy="158397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96CC1217-5A9D-6142-8487-0845F6286B14}"/>
              </a:ext>
            </a:extLst>
          </p:cNvPr>
          <p:cNvSpPr/>
          <p:nvPr userDrawn="1"/>
        </p:nvSpPr>
        <p:spPr>
          <a:xfrm rot="10800000">
            <a:off x="7505078" y="3120428"/>
            <a:ext cx="1583974" cy="158397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FDE9CA0B-74AB-354F-A466-2259609683D1}"/>
              </a:ext>
            </a:extLst>
          </p:cNvPr>
          <p:cNvSpPr/>
          <p:nvPr userDrawn="1"/>
        </p:nvSpPr>
        <p:spPr>
          <a:xfrm rot="10800000">
            <a:off x="9695686" y="3037767"/>
            <a:ext cx="1583974" cy="15839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="" xmlns:a16="http://schemas.microsoft.com/office/drawing/2014/main" id="{4C7815C5-D168-2348-A2C8-3340E530FDB1}"/>
              </a:ext>
            </a:extLst>
          </p:cNvPr>
          <p:cNvSpPr/>
          <p:nvPr userDrawn="1"/>
        </p:nvSpPr>
        <p:spPr>
          <a:xfrm rot="10800000">
            <a:off x="3219534" y="3246662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="" xmlns:a16="http://schemas.microsoft.com/office/drawing/2014/main" id="{6A14DF22-4001-0A42-ABFD-1E742DDA9151}"/>
              </a:ext>
            </a:extLst>
          </p:cNvPr>
          <p:cNvSpPr/>
          <p:nvPr userDrawn="1"/>
        </p:nvSpPr>
        <p:spPr>
          <a:xfrm rot="10800000">
            <a:off x="5423546" y="3164000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2D8A94DD-278D-094D-95C5-52BD411E9D54}"/>
              </a:ext>
            </a:extLst>
          </p:cNvPr>
          <p:cNvSpPr/>
          <p:nvPr userDrawn="1"/>
        </p:nvSpPr>
        <p:spPr>
          <a:xfrm rot="10800000">
            <a:off x="7631122" y="3246661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="" xmlns:a16="http://schemas.microsoft.com/office/drawing/2014/main" id="{37455E0B-CF3D-6B4B-8BCF-44F9698EB4A4}"/>
              </a:ext>
            </a:extLst>
          </p:cNvPr>
          <p:cNvSpPr/>
          <p:nvPr userDrawn="1"/>
        </p:nvSpPr>
        <p:spPr>
          <a:xfrm rot="10800000">
            <a:off x="9819403" y="3163999"/>
            <a:ext cx="1331505" cy="133150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6BC4089C-7D6C-864F-9121-49CA31A90FE5}"/>
              </a:ext>
            </a:extLst>
          </p:cNvPr>
          <p:cNvSpPr/>
          <p:nvPr userDrawn="1"/>
        </p:nvSpPr>
        <p:spPr>
          <a:xfrm>
            <a:off x="1623709" y="4583449"/>
            <a:ext cx="121024" cy="5720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="" xmlns:a16="http://schemas.microsoft.com/office/drawing/2014/main" id="{5109E847-574F-494D-8FAE-427F8CAE97CF}"/>
              </a:ext>
            </a:extLst>
          </p:cNvPr>
          <p:cNvSpPr/>
          <p:nvPr userDrawn="1"/>
        </p:nvSpPr>
        <p:spPr>
          <a:xfrm>
            <a:off x="3824774" y="2548369"/>
            <a:ext cx="121024" cy="5720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99D8C32D-0B0D-DF4A-B371-511B230BD211}"/>
              </a:ext>
            </a:extLst>
          </p:cNvPr>
          <p:cNvSpPr/>
          <p:nvPr userDrawn="1"/>
        </p:nvSpPr>
        <p:spPr>
          <a:xfrm>
            <a:off x="6035487" y="4621738"/>
            <a:ext cx="121024" cy="5720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57415378-1541-3E4B-9E62-70FE844DEE7C}"/>
              </a:ext>
            </a:extLst>
          </p:cNvPr>
          <p:cNvSpPr/>
          <p:nvPr userDrawn="1"/>
        </p:nvSpPr>
        <p:spPr>
          <a:xfrm>
            <a:off x="8229853" y="2555644"/>
            <a:ext cx="121024" cy="5720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54F9DE7B-8949-EB4A-B888-D15EABCF5294}"/>
              </a:ext>
            </a:extLst>
          </p:cNvPr>
          <p:cNvSpPr/>
          <p:nvPr userDrawn="1"/>
        </p:nvSpPr>
        <p:spPr>
          <a:xfrm>
            <a:off x="10427162" y="4621738"/>
            <a:ext cx="121024" cy="5720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Content Placeholder 52">
            <a:extLst>
              <a:ext uri="{FF2B5EF4-FFF2-40B4-BE49-F238E27FC236}">
                <a16:creationId xmlns="" xmlns:a16="http://schemas.microsoft.com/office/drawing/2014/main" id="{CA33E921-0B0C-224C-8C48-CE135C53E9E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86063" y="3382913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7200" b="1">
                <a:solidFill>
                  <a:schemeClr val="accent3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sz="7200" b="1" dirty="0"/>
              <a:t>2</a:t>
            </a:r>
            <a:endParaRPr lang="en-US" dirty="0"/>
          </a:p>
        </p:txBody>
      </p:sp>
      <p:sp>
        <p:nvSpPr>
          <p:cNvPr id="54" name="Content Placeholder 52">
            <a:extLst>
              <a:ext uri="{FF2B5EF4-FFF2-40B4-BE49-F238E27FC236}">
                <a16:creationId xmlns="" xmlns:a16="http://schemas.microsoft.com/office/drawing/2014/main" id="{9C158DD2-4D7B-6A4F-8B62-13F838E9D72E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5407582" y="3304113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7200" b="1">
                <a:solidFill>
                  <a:schemeClr val="accent6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sz="7200" b="1" dirty="0"/>
              <a:t>3</a:t>
            </a:r>
            <a:endParaRPr lang="en-US" dirty="0"/>
          </a:p>
        </p:txBody>
      </p:sp>
      <p:sp>
        <p:nvSpPr>
          <p:cNvPr id="55" name="Content Placeholder 52">
            <a:extLst>
              <a:ext uri="{FF2B5EF4-FFF2-40B4-BE49-F238E27FC236}">
                <a16:creationId xmlns="" xmlns:a16="http://schemas.microsoft.com/office/drawing/2014/main" id="{C2493382-3806-5542-B579-E9926181ABD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12553" y="3302231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7200" b="1">
                <a:solidFill>
                  <a:schemeClr val="accent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sz="7200" b="1" dirty="0"/>
              <a:t>1</a:t>
            </a:r>
            <a:endParaRPr lang="en-US" dirty="0"/>
          </a:p>
        </p:txBody>
      </p:sp>
      <p:sp>
        <p:nvSpPr>
          <p:cNvPr id="56" name="Content Placeholder 52">
            <a:extLst>
              <a:ext uri="{FF2B5EF4-FFF2-40B4-BE49-F238E27FC236}">
                <a16:creationId xmlns="" xmlns:a16="http://schemas.microsoft.com/office/drawing/2014/main" id="{A78F5654-5911-2848-8E46-87D900C62C2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10121" y="3430353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7200" b="1">
                <a:solidFill>
                  <a:schemeClr val="accent4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sz="7200" b="1" dirty="0"/>
              <a:t>4</a:t>
            </a:r>
            <a:endParaRPr lang="en-US" dirty="0"/>
          </a:p>
        </p:txBody>
      </p:sp>
      <p:sp>
        <p:nvSpPr>
          <p:cNvPr id="57" name="Content Placeholder 52">
            <a:extLst>
              <a:ext uri="{FF2B5EF4-FFF2-40B4-BE49-F238E27FC236}">
                <a16:creationId xmlns="" xmlns:a16="http://schemas.microsoft.com/office/drawing/2014/main" id="{B79E60AB-45C3-AE44-8411-D271F991F2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9814130" y="3297135"/>
            <a:ext cx="1360488" cy="13176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7200" b="1">
                <a:solidFill>
                  <a:schemeClr val="accent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sz="7200" b="1" dirty="0"/>
              <a:t>5</a:t>
            </a:r>
            <a:endParaRPr lang="en-US" dirty="0"/>
          </a:p>
        </p:txBody>
      </p:sp>
      <p:sp>
        <p:nvSpPr>
          <p:cNvPr id="58" name="Oval 57">
            <a:extLst>
              <a:ext uri="{FF2B5EF4-FFF2-40B4-BE49-F238E27FC236}">
                <a16:creationId xmlns="" xmlns:a16="http://schemas.microsoft.com/office/drawing/2014/main" id="{CBF621AF-C719-BE47-8E64-EA0C75027FD8}"/>
              </a:ext>
            </a:extLst>
          </p:cNvPr>
          <p:cNvSpPr/>
          <p:nvPr userDrawn="1"/>
        </p:nvSpPr>
        <p:spPr>
          <a:xfrm rot="10800000">
            <a:off x="1526274" y="5120291"/>
            <a:ext cx="312952" cy="31295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="" xmlns:a16="http://schemas.microsoft.com/office/drawing/2014/main" id="{555621BC-6E19-FC48-A5BC-3E5CE2172F30}"/>
              </a:ext>
            </a:extLst>
          </p:cNvPr>
          <p:cNvSpPr/>
          <p:nvPr userDrawn="1"/>
        </p:nvSpPr>
        <p:spPr>
          <a:xfrm rot="10800000">
            <a:off x="3728810" y="2381306"/>
            <a:ext cx="312952" cy="31295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="" xmlns:a16="http://schemas.microsoft.com/office/drawing/2014/main" id="{549487CD-5979-724E-AAEF-949D213D7838}"/>
              </a:ext>
            </a:extLst>
          </p:cNvPr>
          <p:cNvSpPr/>
          <p:nvPr userDrawn="1"/>
        </p:nvSpPr>
        <p:spPr>
          <a:xfrm rot="10800000">
            <a:off x="5931350" y="5112710"/>
            <a:ext cx="312952" cy="31295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="" xmlns:a16="http://schemas.microsoft.com/office/drawing/2014/main" id="{65E18E7D-655E-894C-B86F-F8E4EAA84B05}"/>
              </a:ext>
            </a:extLst>
          </p:cNvPr>
          <p:cNvSpPr/>
          <p:nvPr userDrawn="1"/>
        </p:nvSpPr>
        <p:spPr>
          <a:xfrm rot="10800000">
            <a:off x="8133886" y="2374356"/>
            <a:ext cx="312952" cy="31295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="" xmlns:a16="http://schemas.microsoft.com/office/drawing/2014/main" id="{225ECBA9-4BE6-0B40-97DC-51EEB827044D}"/>
              </a:ext>
            </a:extLst>
          </p:cNvPr>
          <p:cNvSpPr/>
          <p:nvPr userDrawn="1"/>
        </p:nvSpPr>
        <p:spPr>
          <a:xfrm rot="10800000">
            <a:off x="10328679" y="5112710"/>
            <a:ext cx="312952" cy="31295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Content Placeholder 63">
            <a:extLst>
              <a:ext uri="{FF2B5EF4-FFF2-40B4-BE49-F238E27FC236}">
                <a16:creationId xmlns="" xmlns:a16="http://schemas.microsoft.com/office/drawing/2014/main" id="{FBE92319-F5F0-424F-8062-F96ABE6F42E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23865" y="5443524"/>
            <a:ext cx="2700338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2000">
                <a:solidFill>
                  <a:schemeClr val="tx1"/>
                </a:solidFill>
              </a:defRPr>
            </a:lvl3pPr>
            <a:lvl4pPr marL="1371600" indent="0"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Content Placeholder 63">
            <a:extLst>
              <a:ext uri="{FF2B5EF4-FFF2-40B4-BE49-F238E27FC236}">
                <a16:creationId xmlns="" xmlns:a16="http://schemas.microsoft.com/office/drawing/2014/main" id="{91E61772-AA40-884C-A532-81FB71DB209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603674" y="1158262"/>
            <a:ext cx="2700338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2000">
                <a:solidFill>
                  <a:schemeClr val="tx1"/>
                </a:solidFill>
              </a:defRPr>
            </a:lvl3pPr>
            <a:lvl4pPr marL="1371600" indent="0"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Content Placeholder 63">
            <a:extLst>
              <a:ext uri="{FF2B5EF4-FFF2-40B4-BE49-F238E27FC236}">
                <a16:creationId xmlns="" xmlns:a16="http://schemas.microsoft.com/office/drawing/2014/main" id="{7963C0BC-0A6F-FD4F-AFE7-A6B01852120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6940193" y="1158262"/>
            <a:ext cx="2700338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2000">
                <a:solidFill>
                  <a:schemeClr val="tx1"/>
                </a:solidFill>
              </a:defRPr>
            </a:lvl3pPr>
            <a:lvl4pPr marL="1371600" indent="0"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Content Placeholder 63">
            <a:extLst>
              <a:ext uri="{FF2B5EF4-FFF2-40B4-BE49-F238E27FC236}">
                <a16:creationId xmlns="" xmlns:a16="http://schemas.microsoft.com/office/drawing/2014/main" id="{15AED734-E88F-F946-8763-9D05E7D69EC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676538" y="5440825"/>
            <a:ext cx="2700338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2000">
                <a:solidFill>
                  <a:schemeClr val="tx1"/>
                </a:solidFill>
              </a:defRPr>
            </a:lvl3pPr>
            <a:lvl4pPr marL="1371600" indent="0"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Content Placeholder 63">
            <a:extLst>
              <a:ext uri="{FF2B5EF4-FFF2-40B4-BE49-F238E27FC236}">
                <a16:creationId xmlns="" xmlns:a16="http://schemas.microsoft.com/office/drawing/2014/main" id="{DB527739-0298-0B46-84A5-3609CED0124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29211" y="5425937"/>
            <a:ext cx="2700338" cy="11906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/>
                </a:solidFill>
              </a:defRPr>
            </a:lvl2pPr>
            <a:lvl3pPr marL="914400" indent="0">
              <a:buNone/>
              <a:defRPr sz="2000">
                <a:solidFill>
                  <a:schemeClr val="tx1"/>
                </a:solidFill>
              </a:defRPr>
            </a:lvl3pPr>
            <a:lvl4pPr marL="1371600" indent="0">
              <a:buNone/>
              <a:defRPr sz="2000">
                <a:solidFill>
                  <a:schemeClr val="tx1"/>
                </a:solidFill>
              </a:defRPr>
            </a:lvl4pPr>
            <a:lvl5pPr marL="1828800" indent="0">
              <a:buNone/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Oval 68">
            <a:extLst>
              <a:ext uri="{FF2B5EF4-FFF2-40B4-BE49-F238E27FC236}">
                <a16:creationId xmlns="" xmlns:a16="http://schemas.microsoft.com/office/drawing/2014/main" id="{F71C8F37-1573-EA4D-A74F-D8DAFA8150AC}"/>
              </a:ext>
            </a:extLst>
          </p:cNvPr>
          <p:cNvSpPr/>
          <p:nvPr userDrawn="1"/>
        </p:nvSpPr>
        <p:spPr>
          <a:xfrm rot="10800000" flipV="1">
            <a:off x="1593972" y="5185996"/>
            <a:ext cx="181542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="" xmlns:a16="http://schemas.microsoft.com/office/drawing/2014/main" id="{D809D9FA-62A4-424A-BDC3-A487A38C5B6C}"/>
              </a:ext>
            </a:extLst>
          </p:cNvPr>
          <p:cNvSpPr/>
          <p:nvPr userDrawn="1"/>
        </p:nvSpPr>
        <p:spPr>
          <a:xfrm rot="10800000" flipV="1">
            <a:off x="5996702" y="5185996"/>
            <a:ext cx="181542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="" xmlns:a16="http://schemas.microsoft.com/office/drawing/2014/main" id="{16B4F832-A5A2-5640-98EC-27F2766AFC93}"/>
              </a:ext>
            </a:extLst>
          </p:cNvPr>
          <p:cNvSpPr/>
          <p:nvPr userDrawn="1"/>
        </p:nvSpPr>
        <p:spPr>
          <a:xfrm rot="10800000" flipV="1">
            <a:off x="10395454" y="5182452"/>
            <a:ext cx="181542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="" xmlns:a16="http://schemas.microsoft.com/office/drawing/2014/main" id="{94534D1F-F705-7E4B-9ACE-9AF7C6DF8C1B}"/>
              </a:ext>
            </a:extLst>
          </p:cNvPr>
          <p:cNvSpPr/>
          <p:nvPr userDrawn="1"/>
        </p:nvSpPr>
        <p:spPr>
          <a:xfrm rot="10800000" flipV="1">
            <a:off x="3795674" y="2447011"/>
            <a:ext cx="181542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="" xmlns:a16="http://schemas.microsoft.com/office/drawing/2014/main" id="{47E93BB6-E572-DC42-AF92-1D70E363D914}"/>
              </a:ext>
            </a:extLst>
          </p:cNvPr>
          <p:cNvSpPr/>
          <p:nvPr userDrawn="1"/>
        </p:nvSpPr>
        <p:spPr>
          <a:xfrm rot="10800000" flipV="1">
            <a:off x="8199591" y="2439404"/>
            <a:ext cx="181542" cy="18154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592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6292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7398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4596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9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A90427-09A9-403B-8A45-E14394205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05F7420-24BD-40E1-84FC-61404821D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23725D-A2DC-498D-9F07-4D7A992CD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9F2640A-95D2-4CFB-A2CB-B130CE883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2F05F58-E435-4B85-8572-9D9E05B2A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640145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8205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8840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046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8489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031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6573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42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1C9256-F771-470B-82DC-457D4BA3C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64D9AF-552F-4A51-9CBE-FB3706E946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92EBFC3-617D-416F-8C12-09FA458BE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E321F9A-326B-44BC-935D-072CDE104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640F46E-0384-483F-9AA0-D5DCBA0F9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E2ED654-7868-4155-B1A0-9D9CF8EFD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586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C4DBAD-7E58-4ACE-9F28-10E17C4C2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9EAD8F0-153B-4BBF-94F8-D03ED74FD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C54CC55-225B-42DB-A22B-79952414E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306C983-4B4B-4E61-A047-9E55880910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23BA525-8E73-45BC-8C2F-81C8E4BFDD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7A87D8C-E055-4BF0-858F-8667F45A2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3082ABD-039D-411F-83A0-6CFD73F68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6B6A36D1-CD36-4368-90AE-6C4439662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7419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93DA66-E679-4290-9E56-0D7B7D8CB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2DD7127-4D7F-4BCD-9C92-17615C586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CC34385-FA78-42BB-8049-7C0DF078D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2501918-17C1-4325-8FF0-9830A2FA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537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9135CEF-56DF-4DDE-AB64-72168EBD2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0AE7C95-5BB7-4A0A-B311-CF9474A15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F98B67C-7CE8-4E29-9A21-7FC47BF91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359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A60A3AA-2D47-485A-8015-A86398916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168B62-3870-4CA9-8237-96B1EF7C5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80DD036-EED8-4A7C-BD76-F0E5B1F3B1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188E427-9580-409F-90A3-AD754DA6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CFBC387-E5B4-468F-B3DA-E4DD43FE2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A5E209F-2CEC-45CF-B8D4-1774842F2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659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21129C-CDC3-41BE-91D1-F86981488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13A6802-82AE-48D2-94EE-E3447B327B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E4D5CF6-D2A9-484E-8F29-BC9304275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5955356-78B4-49A2-A963-7CD971E39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1DC312E-52E1-42A4-B7C1-1525D626B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2E5E814-2033-4760-8AD3-3CC3F5F6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201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D7B0326-7BF5-4EA4-8D91-5175BDF17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E5F1E17-C979-4B18-8E45-4592EE405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3475F7F-7F8C-4DED-B074-922E3A925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ECDE1-0085-4736-AA1E-827F3A3DF545}" type="datetimeFigureOut">
              <a:rPr lang="en-IN" smtClean="0"/>
              <a:t>22-03-2021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4A36D29-A49B-450E-8497-B60B50EE97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95B475B-7345-4720-9570-288FD982F5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AF757-1AF9-4A2D-B2A1-E45C45E3F2C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699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=""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=""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FCA8E82-58CD-E045-8B98-B7A85B79B752}" type="datetime4">
              <a:rPr lang="en-US" smtClean="0"/>
              <a:pPr/>
              <a:t>March 22, 2021</a:t>
            </a:fld>
            <a:endParaRPr lang="en-US" dirty="0">
              <a:latin typeface="+mn-lt"/>
            </a:endParaRPr>
          </a:p>
        </p:txBody>
      </p:sp>
      <p:sp>
        <p:nvSpPr>
          <p:cNvPr id="31" name="Footer Placeholder 4">
            <a:extLst>
              <a:ext uri="{FF2B5EF4-FFF2-40B4-BE49-F238E27FC236}">
                <a16:creationId xmlns=""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32" name="Slide Number Placeholder 5">
            <a:extLst>
              <a:ext uri="{FF2B5EF4-FFF2-40B4-BE49-F238E27FC236}">
                <a16:creationId xmlns=""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97465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3384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A1498-92C7-4E4B-8045-C9195F453964}" type="datetimeFigureOut">
              <a:rPr lang="en-US" smtClean="0"/>
              <a:t>3/22/2021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4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image" Target="../media/image9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diagramData" Target="../diagrams/data6.xml"/><Relationship Id="rId18" Type="http://schemas.openxmlformats.org/officeDocument/2006/relationships/diagramData" Target="../diagrams/data7.xml"/><Relationship Id="rId3" Type="http://schemas.openxmlformats.org/officeDocument/2006/relationships/diagramData" Target="../diagrams/data4.xml"/><Relationship Id="rId21" Type="http://schemas.openxmlformats.org/officeDocument/2006/relationships/diagramColors" Target="../diagrams/colors7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17" Type="http://schemas.microsoft.com/office/2007/relationships/diagramDrawing" Target="../diagrams/drawing6.xml"/><Relationship Id="rId2" Type="http://schemas.openxmlformats.org/officeDocument/2006/relationships/image" Target="../media/image10.png"/><Relationship Id="rId16" Type="http://schemas.openxmlformats.org/officeDocument/2006/relationships/diagramColors" Target="../diagrams/colors6.xml"/><Relationship Id="rId20" Type="http://schemas.openxmlformats.org/officeDocument/2006/relationships/diagramQuickStyle" Target="../diagrams/quickStyl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23" Type="http://schemas.openxmlformats.org/officeDocument/2006/relationships/image" Target="../media/image11.png"/><Relationship Id="rId10" Type="http://schemas.openxmlformats.org/officeDocument/2006/relationships/diagramQuickStyle" Target="../diagrams/quickStyle5.xml"/><Relationship Id="rId19" Type="http://schemas.openxmlformats.org/officeDocument/2006/relationships/diagramLayout" Target="../diagrams/layout7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diagramLayout" Target="../diagrams/layout6.xml"/><Relationship Id="rId22" Type="http://schemas.microsoft.com/office/2007/relationships/diagramDrawing" Target="../diagrams/drawin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5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="" xmlns:a16="http://schemas.microsoft.com/office/drawing/2014/main" id="{364CFD90-D0E1-4BC3-9D8B-7503E2632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111626" y="1720850"/>
            <a:ext cx="3968750" cy="396875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4" name="Title 3" hidden="1">
            <a:extLst>
              <a:ext uri="{FF2B5EF4-FFF2-40B4-BE49-F238E27FC236}">
                <a16:creationId xmlns=""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sp>
        <p:nvSpPr>
          <p:cNvPr id="11" name="Title 1">
            <a:extLst>
              <a:ext uri="{FF2B5EF4-FFF2-40B4-BE49-F238E27FC236}">
                <a16:creationId xmlns=""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228600" y="190500"/>
            <a:ext cx="11734800" cy="11633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EXL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 - 2021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/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lang="en-US" sz="2400" dirty="0">
                <a:solidFill>
                  <a:srgbClr val="000000">
                    <a:lumMod val="75000"/>
                    <a:lumOff val="25000"/>
                  </a:srgbClr>
                </a:solidFill>
                <a:latin typeface="Century Schoolbook" panose="02040604050505020304" pitchFamily="18" charset="0"/>
              </a:rPr>
              <a:t>Team : Data Miners </a:t>
            </a:r>
            <a:r>
              <a:rPr lang="en-US" sz="2800" dirty="0">
                <a:solidFill>
                  <a:srgbClr val="000000">
                    <a:lumMod val="75000"/>
                    <a:lumOff val="25000"/>
                  </a:srgbClr>
                </a:solidFill>
                <a:latin typeface="Century Schoolbook" panose="020406040505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000000">
                    <a:lumMod val="75000"/>
                    <a:lumOff val="25000"/>
                  </a:srgbClr>
                </a:solidFill>
                <a:latin typeface="Century Schoolbook" panose="02040604050505020304" pitchFamily="18" charset="0"/>
              </a:rPr>
              <a:t>Indian Institute of Technology, </a:t>
            </a:r>
            <a:r>
              <a:rPr lang="en-US" sz="2000" dirty="0" err="1">
                <a:solidFill>
                  <a:srgbClr val="000000">
                    <a:lumMod val="75000"/>
                    <a:lumOff val="25000"/>
                  </a:srgbClr>
                </a:solidFill>
                <a:latin typeface="Century Schoolbook" panose="02040604050505020304" pitchFamily="18" charset="0"/>
              </a:rPr>
              <a:t>Kharagpur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entury Schoolbook" panose="02040604050505020304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E3ECCC05-FF78-40FA-84FF-172821D8B58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5214458" y="2867508"/>
            <a:ext cx="1882306" cy="176750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Executive Summary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="" xmlns:a16="http://schemas.microsoft.com/office/drawing/2014/main" id="{D6178536-4D8A-4FF2-BBDC-4B3E7E0FCF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943725" y="1613877"/>
            <a:ext cx="4651927" cy="74099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          6. 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Additional Variables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to effectively model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           confirmed cases</a:t>
            </a:r>
            <a:endParaRPr kumimoji="0" lang="en-IN" sz="1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="" xmlns:a16="http://schemas.microsoft.com/office/drawing/2014/main" id="{416F1356-9015-4B5C-9C64-3C1D963E5F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682735" y="1490397"/>
            <a:ext cx="939800" cy="9398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="" xmlns:a16="http://schemas.microsoft.com/office/drawing/2014/main" id="{EB7F2E37-0ACF-4E8A-9C1D-EC5B65BA29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693024" y="3334727"/>
            <a:ext cx="4498975" cy="74099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         5.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Vaccine Distribution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Strategy based 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             severity of cases &amp; transportation cost</a:t>
            </a:r>
            <a:endParaRPr kumimoji="0" lang="en-IN" sz="1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="" xmlns:a16="http://schemas.microsoft.com/office/drawing/2014/main" id="{88F812F5-70AF-4FBD-80D9-D59B3C456D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350557" y="3234365"/>
            <a:ext cx="939800" cy="939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="" xmlns:a16="http://schemas.microsoft.com/office/drawing/2014/main" id="{952C5002-7E64-4069-ACA0-6876E54A9B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943725" y="5154978"/>
            <a:ext cx="4747867" cy="74099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           4.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Forecasting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 future cases and identifying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            worst affected states</a:t>
            </a:r>
            <a:endParaRPr kumimoji="0" lang="en-IN" sz="1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A49C5F3A-6F0D-4A0F-AE6E-92F342C22A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715205" y="5072328"/>
            <a:ext cx="939800" cy="9398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94A75A79-A67A-4A23-8588-7FC5EB9A51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31304" y="1613877"/>
            <a:ext cx="4916971" cy="74099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1. Data Insights to find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Regression Model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using missing data and correlation analysis</a:t>
            </a:r>
            <a:endParaRPr kumimoji="0" lang="en-IN" sz="1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BBC62739-FA35-49F8-8929-743B31F55A6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334149" y="1514475"/>
            <a:ext cx="939800" cy="939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="" xmlns:a16="http://schemas.microsoft.com/office/drawing/2014/main" id="{71BB375D-5EE6-4428-9817-2C7DB6B943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334727"/>
            <a:ext cx="4498975" cy="740997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2. Data Insights to find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Time Series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Model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by plotting confirmed cases versus date</a:t>
            </a:r>
            <a:endParaRPr kumimoji="0" lang="en-IN" sz="1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="" xmlns:a16="http://schemas.microsoft.com/office/drawing/2014/main" id="{B3A511B7-C7F3-4107-9962-1E10D2E087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862898" y="3215675"/>
            <a:ext cx="939800" cy="9398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="" xmlns:a16="http://schemas.microsoft.com/office/drawing/2014/main" id="{D4D7D4B6-62C2-45AB-89A5-3A41DA021FD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08384" y="5154978"/>
            <a:ext cx="4439892" cy="74099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3. Create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prstClr val="white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Final Model </a:t>
            </a: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by combining the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previous models [</a:t>
            </a:r>
            <a:r>
              <a:rPr kumimoji="0" lang="en-US" sz="1600" b="0" i="0" u="none" strike="noStrike" kern="1200" cap="none" spc="0" normalizeH="0" noProof="0" dirty="0">
                <a:ln w="0"/>
                <a:solidFill>
                  <a:srgbClr val="0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Franklin Gothic Book"/>
                <a:ea typeface="+mn-ea"/>
                <a:cs typeface="+mn-cs"/>
              </a:rPr>
              <a:t> 1 and 2].</a:t>
            </a:r>
            <a:endParaRPr kumimoji="0" lang="en-IN" sz="16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="" xmlns:a16="http://schemas.microsoft.com/office/drawing/2014/main" id="{83902602-D4BC-4D44-AC14-BB55A86C5D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557204" y="5055576"/>
            <a:ext cx="939800" cy="9398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grpSp>
        <p:nvGrpSpPr>
          <p:cNvPr id="31" name="Group 30" descr="Icons of bar chart and line graph.">
            <a:extLst>
              <a:ext uri="{FF2B5EF4-FFF2-40B4-BE49-F238E27FC236}">
                <a16:creationId xmlns=""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4628868" y="1767128"/>
            <a:ext cx="347679" cy="34767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=""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33" name="Freeform 373">
              <a:extLst>
                <a:ext uri="{FF2B5EF4-FFF2-40B4-BE49-F238E27FC236}">
                  <a16:creationId xmlns=""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34" name="Freeform 1676" descr="Icon of check box. ">
            <a:extLst>
              <a:ext uri="{FF2B5EF4-FFF2-40B4-BE49-F238E27FC236}">
                <a16:creationId xmlns="" xmlns:a16="http://schemas.microsoft.com/office/drawing/2014/main" id="{6FB02354-C73F-4DCF-8004-E9CCA66963EA}"/>
              </a:ext>
            </a:extLst>
          </p:cNvPr>
          <p:cNvSpPr>
            <a:spLocks noEditPoints="1"/>
          </p:cNvSpPr>
          <p:nvPr/>
        </p:nvSpPr>
        <p:spPr bwMode="auto">
          <a:xfrm>
            <a:off x="6942347" y="1773071"/>
            <a:ext cx="345758" cy="345758"/>
          </a:xfrm>
          <a:custGeom>
            <a:avLst/>
            <a:gdLst>
              <a:gd name="T0" fmla="*/ 374 w 719"/>
              <a:gd name="T1" fmla="*/ 267 h 719"/>
              <a:gd name="T2" fmla="*/ 366 w 719"/>
              <a:gd name="T3" fmla="*/ 263 h 719"/>
              <a:gd name="T4" fmla="*/ 362 w 719"/>
              <a:gd name="T5" fmla="*/ 254 h 719"/>
              <a:gd name="T6" fmla="*/ 366 w 719"/>
              <a:gd name="T7" fmla="*/ 247 h 719"/>
              <a:gd name="T8" fmla="*/ 374 w 719"/>
              <a:gd name="T9" fmla="*/ 243 h 719"/>
              <a:gd name="T10" fmla="*/ 621 w 719"/>
              <a:gd name="T11" fmla="*/ 244 h 719"/>
              <a:gd name="T12" fmla="*/ 627 w 719"/>
              <a:gd name="T13" fmla="*/ 250 h 719"/>
              <a:gd name="T14" fmla="*/ 627 w 719"/>
              <a:gd name="T15" fmla="*/ 260 h 719"/>
              <a:gd name="T16" fmla="*/ 621 w 719"/>
              <a:gd name="T17" fmla="*/ 265 h 719"/>
              <a:gd name="T18" fmla="*/ 616 w 719"/>
              <a:gd name="T19" fmla="*/ 528 h 719"/>
              <a:gd name="T20" fmla="*/ 370 w 719"/>
              <a:gd name="T21" fmla="*/ 527 h 719"/>
              <a:gd name="T22" fmla="*/ 363 w 719"/>
              <a:gd name="T23" fmla="*/ 521 h 719"/>
              <a:gd name="T24" fmla="*/ 363 w 719"/>
              <a:gd name="T25" fmla="*/ 512 h 719"/>
              <a:gd name="T26" fmla="*/ 370 w 719"/>
              <a:gd name="T27" fmla="*/ 505 h 719"/>
              <a:gd name="T28" fmla="*/ 616 w 719"/>
              <a:gd name="T29" fmla="*/ 504 h 719"/>
              <a:gd name="T30" fmla="*/ 625 w 719"/>
              <a:gd name="T31" fmla="*/ 507 h 719"/>
              <a:gd name="T32" fmla="*/ 628 w 719"/>
              <a:gd name="T33" fmla="*/ 516 h 719"/>
              <a:gd name="T34" fmla="*/ 625 w 719"/>
              <a:gd name="T35" fmla="*/ 525 h 719"/>
              <a:gd name="T36" fmla="*/ 616 w 719"/>
              <a:gd name="T37" fmla="*/ 528 h 719"/>
              <a:gd name="T38" fmla="*/ 171 w 719"/>
              <a:gd name="T39" fmla="*/ 279 h 719"/>
              <a:gd name="T40" fmla="*/ 164 w 719"/>
              <a:gd name="T41" fmla="*/ 282 h 719"/>
              <a:gd name="T42" fmla="*/ 155 w 719"/>
              <a:gd name="T43" fmla="*/ 279 h 719"/>
              <a:gd name="T44" fmla="*/ 92 w 719"/>
              <a:gd name="T45" fmla="*/ 214 h 719"/>
              <a:gd name="T46" fmla="*/ 92 w 719"/>
              <a:gd name="T47" fmla="*/ 205 h 719"/>
              <a:gd name="T48" fmla="*/ 98 w 719"/>
              <a:gd name="T49" fmla="*/ 198 h 719"/>
              <a:gd name="T50" fmla="*/ 107 w 719"/>
              <a:gd name="T51" fmla="*/ 198 h 719"/>
              <a:gd name="T52" fmla="*/ 164 w 719"/>
              <a:gd name="T53" fmla="*/ 253 h 719"/>
              <a:gd name="T54" fmla="*/ 309 w 719"/>
              <a:gd name="T55" fmla="*/ 109 h 719"/>
              <a:gd name="T56" fmla="*/ 318 w 719"/>
              <a:gd name="T57" fmla="*/ 109 h 719"/>
              <a:gd name="T58" fmla="*/ 325 w 719"/>
              <a:gd name="T59" fmla="*/ 114 h 719"/>
              <a:gd name="T60" fmla="*/ 325 w 719"/>
              <a:gd name="T61" fmla="*/ 124 h 719"/>
              <a:gd name="T62" fmla="*/ 323 w 719"/>
              <a:gd name="T63" fmla="*/ 414 h 719"/>
              <a:gd name="T64" fmla="*/ 168 w 719"/>
              <a:gd name="T65" fmla="*/ 568 h 719"/>
              <a:gd name="T66" fmla="*/ 158 w 719"/>
              <a:gd name="T67" fmla="*/ 568 h 719"/>
              <a:gd name="T68" fmla="*/ 94 w 719"/>
              <a:gd name="T69" fmla="*/ 505 h 719"/>
              <a:gd name="T70" fmla="*/ 91 w 719"/>
              <a:gd name="T71" fmla="*/ 497 h 719"/>
              <a:gd name="T72" fmla="*/ 94 w 719"/>
              <a:gd name="T73" fmla="*/ 488 h 719"/>
              <a:gd name="T74" fmla="*/ 103 w 719"/>
              <a:gd name="T75" fmla="*/ 485 h 719"/>
              <a:gd name="T76" fmla="*/ 111 w 719"/>
              <a:gd name="T77" fmla="*/ 488 h 719"/>
              <a:gd name="T78" fmla="*/ 306 w 719"/>
              <a:gd name="T79" fmla="*/ 397 h 719"/>
              <a:gd name="T80" fmla="*/ 314 w 719"/>
              <a:gd name="T81" fmla="*/ 394 h 719"/>
              <a:gd name="T82" fmla="*/ 323 w 719"/>
              <a:gd name="T83" fmla="*/ 398 h 719"/>
              <a:gd name="T84" fmla="*/ 326 w 719"/>
              <a:gd name="T85" fmla="*/ 406 h 719"/>
              <a:gd name="T86" fmla="*/ 323 w 719"/>
              <a:gd name="T87" fmla="*/ 414 h 719"/>
              <a:gd name="T88" fmla="*/ 12 w 719"/>
              <a:gd name="T89" fmla="*/ 0 h 719"/>
              <a:gd name="T90" fmla="*/ 3 w 719"/>
              <a:gd name="T91" fmla="*/ 5 h 719"/>
              <a:gd name="T92" fmla="*/ 0 w 719"/>
              <a:gd name="T93" fmla="*/ 13 h 719"/>
              <a:gd name="T94" fmla="*/ 1 w 719"/>
              <a:gd name="T95" fmla="*/ 713 h 719"/>
              <a:gd name="T96" fmla="*/ 8 w 719"/>
              <a:gd name="T97" fmla="*/ 719 h 719"/>
              <a:gd name="T98" fmla="*/ 707 w 719"/>
              <a:gd name="T99" fmla="*/ 719 h 719"/>
              <a:gd name="T100" fmla="*/ 716 w 719"/>
              <a:gd name="T101" fmla="*/ 716 h 719"/>
              <a:gd name="T102" fmla="*/ 719 w 719"/>
              <a:gd name="T103" fmla="*/ 707 h 719"/>
              <a:gd name="T104" fmla="*/ 718 w 719"/>
              <a:gd name="T105" fmla="*/ 8 h 719"/>
              <a:gd name="T106" fmla="*/ 711 w 719"/>
              <a:gd name="T107" fmla="*/ 2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719" h="719">
                <a:moveTo>
                  <a:pt x="616" y="267"/>
                </a:moveTo>
                <a:lnTo>
                  <a:pt x="374" y="267"/>
                </a:lnTo>
                <a:lnTo>
                  <a:pt x="370" y="265"/>
                </a:lnTo>
                <a:lnTo>
                  <a:pt x="366" y="263"/>
                </a:lnTo>
                <a:lnTo>
                  <a:pt x="363" y="260"/>
                </a:lnTo>
                <a:lnTo>
                  <a:pt x="362" y="254"/>
                </a:lnTo>
                <a:lnTo>
                  <a:pt x="363" y="250"/>
                </a:lnTo>
                <a:lnTo>
                  <a:pt x="366" y="247"/>
                </a:lnTo>
                <a:lnTo>
                  <a:pt x="370" y="244"/>
                </a:lnTo>
                <a:lnTo>
                  <a:pt x="374" y="243"/>
                </a:lnTo>
                <a:lnTo>
                  <a:pt x="616" y="243"/>
                </a:lnTo>
                <a:lnTo>
                  <a:pt x="621" y="244"/>
                </a:lnTo>
                <a:lnTo>
                  <a:pt x="625" y="247"/>
                </a:lnTo>
                <a:lnTo>
                  <a:pt x="627" y="250"/>
                </a:lnTo>
                <a:lnTo>
                  <a:pt x="628" y="254"/>
                </a:lnTo>
                <a:lnTo>
                  <a:pt x="627" y="260"/>
                </a:lnTo>
                <a:lnTo>
                  <a:pt x="625" y="263"/>
                </a:lnTo>
                <a:lnTo>
                  <a:pt x="621" y="265"/>
                </a:lnTo>
                <a:lnTo>
                  <a:pt x="616" y="267"/>
                </a:lnTo>
                <a:close/>
                <a:moveTo>
                  <a:pt x="616" y="528"/>
                </a:moveTo>
                <a:lnTo>
                  <a:pt x="374" y="528"/>
                </a:lnTo>
                <a:lnTo>
                  <a:pt x="370" y="527"/>
                </a:lnTo>
                <a:lnTo>
                  <a:pt x="366" y="525"/>
                </a:lnTo>
                <a:lnTo>
                  <a:pt x="363" y="521"/>
                </a:lnTo>
                <a:lnTo>
                  <a:pt x="362" y="516"/>
                </a:lnTo>
                <a:lnTo>
                  <a:pt x="363" y="512"/>
                </a:lnTo>
                <a:lnTo>
                  <a:pt x="366" y="507"/>
                </a:lnTo>
                <a:lnTo>
                  <a:pt x="370" y="505"/>
                </a:lnTo>
                <a:lnTo>
                  <a:pt x="374" y="504"/>
                </a:lnTo>
                <a:lnTo>
                  <a:pt x="616" y="504"/>
                </a:lnTo>
                <a:lnTo>
                  <a:pt x="621" y="505"/>
                </a:lnTo>
                <a:lnTo>
                  <a:pt x="625" y="507"/>
                </a:lnTo>
                <a:lnTo>
                  <a:pt x="627" y="512"/>
                </a:lnTo>
                <a:lnTo>
                  <a:pt x="628" y="516"/>
                </a:lnTo>
                <a:lnTo>
                  <a:pt x="627" y="521"/>
                </a:lnTo>
                <a:lnTo>
                  <a:pt x="625" y="525"/>
                </a:lnTo>
                <a:lnTo>
                  <a:pt x="621" y="527"/>
                </a:lnTo>
                <a:lnTo>
                  <a:pt x="616" y="528"/>
                </a:lnTo>
                <a:close/>
                <a:moveTo>
                  <a:pt x="323" y="127"/>
                </a:moveTo>
                <a:lnTo>
                  <a:pt x="171" y="279"/>
                </a:lnTo>
                <a:lnTo>
                  <a:pt x="168" y="282"/>
                </a:lnTo>
                <a:lnTo>
                  <a:pt x="164" y="282"/>
                </a:lnTo>
                <a:lnTo>
                  <a:pt x="158" y="282"/>
                </a:lnTo>
                <a:lnTo>
                  <a:pt x="155" y="279"/>
                </a:lnTo>
                <a:lnTo>
                  <a:pt x="94" y="218"/>
                </a:lnTo>
                <a:lnTo>
                  <a:pt x="92" y="214"/>
                </a:lnTo>
                <a:lnTo>
                  <a:pt x="91" y="209"/>
                </a:lnTo>
                <a:lnTo>
                  <a:pt x="92" y="205"/>
                </a:lnTo>
                <a:lnTo>
                  <a:pt x="94" y="201"/>
                </a:lnTo>
                <a:lnTo>
                  <a:pt x="98" y="198"/>
                </a:lnTo>
                <a:lnTo>
                  <a:pt x="103" y="197"/>
                </a:lnTo>
                <a:lnTo>
                  <a:pt x="107" y="198"/>
                </a:lnTo>
                <a:lnTo>
                  <a:pt x="111" y="201"/>
                </a:lnTo>
                <a:lnTo>
                  <a:pt x="164" y="253"/>
                </a:lnTo>
                <a:lnTo>
                  <a:pt x="306" y="111"/>
                </a:lnTo>
                <a:lnTo>
                  <a:pt x="309" y="109"/>
                </a:lnTo>
                <a:lnTo>
                  <a:pt x="314" y="108"/>
                </a:lnTo>
                <a:lnTo>
                  <a:pt x="318" y="109"/>
                </a:lnTo>
                <a:lnTo>
                  <a:pt x="323" y="111"/>
                </a:lnTo>
                <a:lnTo>
                  <a:pt x="325" y="114"/>
                </a:lnTo>
                <a:lnTo>
                  <a:pt x="326" y="119"/>
                </a:lnTo>
                <a:lnTo>
                  <a:pt x="325" y="124"/>
                </a:lnTo>
                <a:lnTo>
                  <a:pt x="323" y="127"/>
                </a:lnTo>
                <a:close/>
                <a:moveTo>
                  <a:pt x="323" y="414"/>
                </a:moveTo>
                <a:lnTo>
                  <a:pt x="171" y="565"/>
                </a:lnTo>
                <a:lnTo>
                  <a:pt x="168" y="568"/>
                </a:lnTo>
                <a:lnTo>
                  <a:pt x="164" y="569"/>
                </a:lnTo>
                <a:lnTo>
                  <a:pt x="158" y="568"/>
                </a:lnTo>
                <a:lnTo>
                  <a:pt x="155" y="565"/>
                </a:lnTo>
                <a:lnTo>
                  <a:pt x="94" y="505"/>
                </a:lnTo>
                <a:lnTo>
                  <a:pt x="92" y="502"/>
                </a:lnTo>
                <a:lnTo>
                  <a:pt x="91" y="497"/>
                </a:lnTo>
                <a:lnTo>
                  <a:pt x="92" y="493"/>
                </a:lnTo>
                <a:lnTo>
                  <a:pt x="94" y="488"/>
                </a:lnTo>
                <a:lnTo>
                  <a:pt x="98" y="486"/>
                </a:lnTo>
                <a:lnTo>
                  <a:pt x="103" y="485"/>
                </a:lnTo>
                <a:lnTo>
                  <a:pt x="107" y="486"/>
                </a:lnTo>
                <a:lnTo>
                  <a:pt x="111" y="488"/>
                </a:lnTo>
                <a:lnTo>
                  <a:pt x="164" y="540"/>
                </a:lnTo>
                <a:lnTo>
                  <a:pt x="306" y="397"/>
                </a:lnTo>
                <a:lnTo>
                  <a:pt x="309" y="395"/>
                </a:lnTo>
                <a:lnTo>
                  <a:pt x="314" y="394"/>
                </a:lnTo>
                <a:lnTo>
                  <a:pt x="318" y="395"/>
                </a:lnTo>
                <a:lnTo>
                  <a:pt x="323" y="398"/>
                </a:lnTo>
                <a:lnTo>
                  <a:pt x="325" y="401"/>
                </a:lnTo>
                <a:lnTo>
                  <a:pt x="326" y="406"/>
                </a:lnTo>
                <a:lnTo>
                  <a:pt x="325" y="410"/>
                </a:lnTo>
                <a:lnTo>
                  <a:pt x="323" y="414"/>
                </a:lnTo>
                <a:close/>
                <a:moveTo>
                  <a:pt x="707" y="0"/>
                </a:moveTo>
                <a:lnTo>
                  <a:pt x="12" y="0"/>
                </a:lnTo>
                <a:lnTo>
                  <a:pt x="8" y="2"/>
                </a:lnTo>
                <a:lnTo>
                  <a:pt x="3" y="5"/>
                </a:lnTo>
                <a:lnTo>
                  <a:pt x="1" y="8"/>
                </a:lnTo>
                <a:lnTo>
                  <a:pt x="0" y="13"/>
                </a:lnTo>
                <a:lnTo>
                  <a:pt x="0" y="707"/>
                </a:lnTo>
                <a:lnTo>
                  <a:pt x="1" y="713"/>
                </a:lnTo>
                <a:lnTo>
                  <a:pt x="3" y="716"/>
                </a:lnTo>
                <a:lnTo>
                  <a:pt x="8" y="719"/>
                </a:lnTo>
                <a:lnTo>
                  <a:pt x="12" y="719"/>
                </a:lnTo>
                <a:lnTo>
                  <a:pt x="707" y="719"/>
                </a:lnTo>
                <a:lnTo>
                  <a:pt x="711" y="719"/>
                </a:lnTo>
                <a:lnTo>
                  <a:pt x="716" y="716"/>
                </a:lnTo>
                <a:lnTo>
                  <a:pt x="718" y="713"/>
                </a:lnTo>
                <a:lnTo>
                  <a:pt x="719" y="707"/>
                </a:lnTo>
                <a:lnTo>
                  <a:pt x="719" y="13"/>
                </a:lnTo>
                <a:lnTo>
                  <a:pt x="718" y="8"/>
                </a:lnTo>
                <a:lnTo>
                  <a:pt x="716" y="5"/>
                </a:lnTo>
                <a:lnTo>
                  <a:pt x="711" y="2"/>
                </a:lnTo>
                <a:lnTo>
                  <a:pt x="70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35" name="Freeform 4665" descr="Icon of graph. ">
            <a:extLst>
              <a:ext uri="{FF2B5EF4-FFF2-40B4-BE49-F238E27FC236}">
                <a16:creationId xmlns=""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7664716" y="3529465"/>
            <a:ext cx="347679" cy="34767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grpSp>
        <p:nvGrpSpPr>
          <p:cNvPr id="39" name="Group 38" descr="Icon of gears. ">
            <a:extLst>
              <a:ext uri="{FF2B5EF4-FFF2-40B4-BE49-F238E27FC236}">
                <a16:creationId xmlns="" xmlns:a16="http://schemas.microsoft.com/office/drawing/2014/main" id="{5BC0E3F0-447D-4721-AB1F-C8243BA36671}"/>
              </a:ext>
            </a:extLst>
          </p:cNvPr>
          <p:cNvGrpSpPr/>
          <p:nvPr/>
        </p:nvGrpSpPr>
        <p:grpSpPr>
          <a:xfrm>
            <a:off x="4804628" y="5370309"/>
            <a:ext cx="343837" cy="343837"/>
            <a:chOff x="7613650" y="1387475"/>
            <a:chExt cx="284163" cy="284163"/>
          </a:xfrm>
          <a:solidFill>
            <a:schemeClr val="bg1"/>
          </a:solidFill>
        </p:grpSpPr>
        <p:sp>
          <p:nvSpPr>
            <p:cNvPr id="40" name="Freeform 4359">
              <a:extLst>
                <a:ext uri="{FF2B5EF4-FFF2-40B4-BE49-F238E27FC236}">
                  <a16:creationId xmlns="" xmlns:a16="http://schemas.microsoft.com/office/drawing/2014/main" id="{351831F3-9830-4A23-8B34-11A3FCCA02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13650" y="1471613"/>
              <a:ext cx="200025" cy="200025"/>
            </a:xfrm>
            <a:custGeom>
              <a:avLst/>
              <a:gdLst>
                <a:gd name="T0" fmla="*/ 276 w 629"/>
                <a:gd name="T1" fmla="*/ 436 h 629"/>
                <a:gd name="T2" fmla="*/ 233 w 629"/>
                <a:gd name="T3" fmla="*/ 411 h 629"/>
                <a:gd name="T4" fmla="*/ 202 w 629"/>
                <a:gd name="T5" fmla="*/ 374 h 629"/>
                <a:gd name="T6" fmla="*/ 187 w 629"/>
                <a:gd name="T7" fmla="*/ 325 h 629"/>
                <a:gd name="T8" fmla="*/ 192 w 629"/>
                <a:gd name="T9" fmla="*/ 274 h 629"/>
                <a:gd name="T10" fmla="*/ 216 w 629"/>
                <a:gd name="T11" fmla="*/ 231 h 629"/>
                <a:gd name="T12" fmla="*/ 253 w 629"/>
                <a:gd name="T13" fmla="*/ 199 h 629"/>
                <a:gd name="T14" fmla="*/ 301 w 629"/>
                <a:gd name="T15" fmla="*/ 184 h 629"/>
                <a:gd name="T16" fmla="*/ 352 w 629"/>
                <a:gd name="T17" fmla="*/ 190 h 629"/>
                <a:gd name="T18" fmla="*/ 395 w 629"/>
                <a:gd name="T19" fmla="*/ 213 h 629"/>
                <a:gd name="T20" fmla="*/ 426 w 629"/>
                <a:gd name="T21" fmla="*/ 252 h 629"/>
                <a:gd name="T22" fmla="*/ 441 w 629"/>
                <a:gd name="T23" fmla="*/ 300 h 629"/>
                <a:gd name="T24" fmla="*/ 436 w 629"/>
                <a:gd name="T25" fmla="*/ 350 h 629"/>
                <a:gd name="T26" fmla="*/ 413 w 629"/>
                <a:gd name="T27" fmla="*/ 394 h 629"/>
                <a:gd name="T28" fmla="*/ 375 w 629"/>
                <a:gd name="T29" fmla="*/ 425 h 629"/>
                <a:gd name="T30" fmla="*/ 327 w 629"/>
                <a:gd name="T31" fmla="*/ 440 h 629"/>
                <a:gd name="T32" fmla="*/ 572 w 629"/>
                <a:gd name="T33" fmla="*/ 346 h 629"/>
                <a:gd name="T34" fmla="*/ 574 w 629"/>
                <a:gd name="T35" fmla="*/ 302 h 629"/>
                <a:gd name="T36" fmla="*/ 620 w 629"/>
                <a:gd name="T37" fmla="*/ 241 h 629"/>
                <a:gd name="T38" fmla="*/ 628 w 629"/>
                <a:gd name="T39" fmla="*/ 231 h 629"/>
                <a:gd name="T40" fmla="*/ 625 w 629"/>
                <a:gd name="T41" fmla="*/ 219 h 629"/>
                <a:gd name="T42" fmla="*/ 544 w 629"/>
                <a:gd name="T43" fmla="*/ 84 h 629"/>
                <a:gd name="T44" fmla="*/ 532 w 629"/>
                <a:gd name="T45" fmla="*/ 83 h 629"/>
                <a:gd name="T46" fmla="*/ 447 w 629"/>
                <a:gd name="T47" fmla="*/ 88 h 629"/>
                <a:gd name="T48" fmla="*/ 407 w 629"/>
                <a:gd name="T49" fmla="*/ 69 h 629"/>
                <a:gd name="T50" fmla="*/ 404 w 629"/>
                <a:gd name="T51" fmla="*/ 7 h 629"/>
                <a:gd name="T52" fmla="*/ 395 w 629"/>
                <a:gd name="T53" fmla="*/ 0 h 629"/>
                <a:gd name="T54" fmla="*/ 235 w 629"/>
                <a:gd name="T55" fmla="*/ 1 h 629"/>
                <a:gd name="T56" fmla="*/ 227 w 629"/>
                <a:gd name="T57" fmla="*/ 10 h 629"/>
                <a:gd name="T58" fmla="*/ 216 w 629"/>
                <a:gd name="T59" fmla="*/ 72 h 629"/>
                <a:gd name="T60" fmla="*/ 177 w 629"/>
                <a:gd name="T61" fmla="*/ 91 h 629"/>
                <a:gd name="T62" fmla="*/ 98 w 629"/>
                <a:gd name="T63" fmla="*/ 84 h 629"/>
                <a:gd name="T64" fmla="*/ 87 w 629"/>
                <a:gd name="T65" fmla="*/ 83 h 629"/>
                <a:gd name="T66" fmla="*/ 78 w 629"/>
                <a:gd name="T67" fmla="*/ 90 h 629"/>
                <a:gd name="T68" fmla="*/ 1 w 629"/>
                <a:gd name="T69" fmla="*/ 228 h 629"/>
                <a:gd name="T70" fmla="*/ 57 w 629"/>
                <a:gd name="T71" fmla="*/ 269 h 629"/>
                <a:gd name="T72" fmla="*/ 54 w 629"/>
                <a:gd name="T73" fmla="*/ 313 h 629"/>
                <a:gd name="T74" fmla="*/ 57 w 629"/>
                <a:gd name="T75" fmla="*/ 355 h 629"/>
                <a:gd name="T76" fmla="*/ 2 w 629"/>
                <a:gd name="T77" fmla="*/ 391 h 629"/>
                <a:gd name="T78" fmla="*/ 1 w 629"/>
                <a:gd name="T79" fmla="*/ 402 h 629"/>
                <a:gd name="T80" fmla="*/ 86 w 629"/>
                <a:gd name="T81" fmla="*/ 543 h 629"/>
                <a:gd name="T82" fmla="*/ 98 w 629"/>
                <a:gd name="T83" fmla="*/ 542 h 629"/>
                <a:gd name="T84" fmla="*/ 177 w 629"/>
                <a:gd name="T85" fmla="*/ 533 h 629"/>
                <a:gd name="T86" fmla="*/ 216 w 629"/>
                <a:gd name="T87" fmla="*/ 552 h 629"/>
                <a:gd name="T88" fmla="*/ 227 w 629"/>
                <a:gd name="T89" fmla="*/ 620 h 629"/>
                <a:gd name="T90" fmla="*/ 235 w 629"/>
                <a:gd name="T91" fmla="*/ 628 h 629"/>
                <a:gd name="T92" fmla="*/ 395 w 629"/>
                <a:gd name="T93" fmla="*/ 629 h 629"/>
                <a:gd name="T94" fmla="*/ 404 w 629"/>
                <a:gd name="T95" fmla="*/ 623 h 629"/>
                <a:gd name="T96" fmla="*/ 407 w 629"/>
                <a:gd name="T97" fmla="*/ 556 h 629"/>
                <a:gd name="T98" fmla="*/ 447 w 629"/>
                <a:gd name="T99" fmla="*/ 538 h 629"/>
                <a:gd name="T100" fmla="*/ 533 w 629"/>
                <a:gd name="T101" fmla="*/ 543 h 629"/>
                <a:gd name="T102" fmla="*/ 545 w 629"/>
                <a:gd name="T103" fmla="*/ 543 h 629"/>
                <a:gd name="T104" fmla="*/ 627 w 629"/>
                <a:gd name="T105" fmla="*/ 405 h 629"/>
                <a:gd name="T106" fmla="*/ 628 w 629"/>
                <a:gd name="T107" fmla="*/ 394 h 629"/>
                <a:gd name="T108" fmla="*/ 621 w 629"/>
                <a:gd name="T109" fmla="*/ 385 h 6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9" h="629">
                  <a:moveTo>
                    <a:pt x="314" y="441"/>
                  </a:moveTo>
                  <a:lnTo>
                    <a:pt x="301" y="440"/>
                  </a:lnTo>
                  <a:lnTo>
                    <a:pt x="288" y="439"/>
                  </a:lnTo>
                  <a:lnTo>
                    <a:pt x="276" y="436"/>
                  </a:lnTo>
                  <a:lnTo>
                    <a:pt x="264" y="430"/>
                  </a:lnTo>
                  <a:lnTo>
                    <a:pt x="253" y="425"/>
                  </a:lnTo>
                  <a:lnTo>
                    <a:pt x="242" y="418"/>
                  </a:lnTo>
                  <a:lnTo>
                    <a:pt x="233" y="411"/>
                  </a:lnTo>
                  <a:lnTo>
                    <a:pt x="223" y="404"/>
                  </a:lnTo>
                  <a:lnTo>
                    <a:pt x="216" y="394"/>
                  </a:lnTo>
                  <a:lnTo>
                    <a:pt x="208" y="384"/>
                  </a:lnTo>
                  <a:lnTo>
                    <a:pt x="202" y="374"/>
                  </a:lnTo>
                  <a:lnTo>
                    <a:pt x="196" y="362"/>
                  </a:lnTo>
                  <a:lnTo>
                    <a:pt x="192" y="350"/>
                  </a:lnTo>
                  <a:lnTo>
                    <a:pt x="189" y="338"/>
                  </a:lnTo>
                  <a:lnTo>
                    <a:pt x="187" y="325"/>
                  </a:lnTo>
                  <a:lnTo>
                    <a:pt x="186" y="313"/>
                  </a:lnTo>
                  <a:lnTo>
                    <a:pt x="187" y="300"/>
                  </a:lnTo>
                  <a:lnTo>
                    <a:pt x="189" y="287"/>
                  </a:lnTo>
                  <a:lnTo>
                    <a:pt x="192" y="274"/>
                  </a:lnTo>
                  <a:lnTo>
                    <a:pt x="196" y="262"/>
                  </a:lnTo>
                  <a:lnTo>
                    <a:pt x="202" y="252"/>
                  </a:lnTo>
                  <a:lnTo>
                    <a:pt x="208" y="241"/>
                  </a:lnTo>
                  <a:lnTo>
                    <a:pt x="216" y="231"/>
                  </a:lnTo>
                  <a:lnTo>
                    <a:pt x="223" y="222"/>
                  </a:lnTo>
                  <a:lnTo>
                    <a:pt x="233" y="213"/>
                  </a:lnTo>
                  <a:lnTo>
                    <a:pt x="242" y="206"/>
                  </a:lnTo>
                  <a:lnTo>
                    <a:pt x="253" y="199"/>
                  </a:lnTo>
                  <a:lnTo>
                    <a:pt x="264" y="194"/>
                  </a:lnTo>
                  <a:lnTo>
                    <a:pt x="276" y="190"/>
                  </a:lnTo>
                  <a:lnTo>
                    <a:pt x="288" y="186"/>
                  </a:lnTo>
                  <a:lnTo>
                    <a:pt x="301" y="184"/>
                  </a:lnTo>
                  <a:lnTo>
                    <a:pt x="314" y="184"/>
                  </a:lnTo>
                  <a:lnTo>
                    <a:pt x="327" y="184"/>
                  </a:lnTo>
                  <a:lnTo>
                    <a:pt x="340" y="186"/>
                  </a:lnTo>
                  <a:lnTo>
                    <a:pt x="352" y="190"/>
                  </a:lnTo>
                  <a:lnTo>
                    <a:pt x="363" y="194"/>
                  </a:lnTo>
                  <a:lnTo>
                    <a:pt x="375" y="199"/>
                  </a:lnTo>
                  <a:lnTo>
                    <a:pt x="386" y="206"/>
                  </a:lnTo>
                  <a:lnTo>
                    <a:pt x="395" y="213"/>
                  </a:lnTo>
                  <a:lnTo>
                    <a:pt x="404" y="222"/>
                  </a:lnTo>
                  <a:lnTo>
                    <a:pt x="413" y="231"/>
                  </a:lnTo>
                  <a:lnTo>
                    <a:pt x="420" y="241"/>
                  </a:lnTo>
                  <a:lnTo>
                    <a:pt x="426" y="252"/>
                  </a:lnTo>
                  <a:lnTo>
                    <a:pt x="432" y="262"/>
                  </a:lnTo>
                  <a:lnTo>
                    <a:pt x="436" y="274"/>
                  </a:lnTo>
                  <a:lnTo>
                    <a:pt x="439" y="287"/>
                  </a:lnTo>
                  <a:lnTo>
                    <a:pt x="441" y="300"/>
                  </a:lnTo>
                  <a:lnTo>
                    <a:pt x="443" y="313"/>
                  </a:lnTo>
                  <a:lnTo>
                    <a:pt x="441" y="325"/>
                  </a:lnTo>
                  <a:lnTo>
                    <a:pt x="439" y="338"/>
                  </a:lnTo>
                  <a:lnTo>
                    <a:pt x="436" y="350"/>
                  </a:lnTo>
                  <a:lnTo>
                    <a:pt x="432" y="362"/>
                  </a:lnTo>
                  <a:lnTo>
                    <a:pt x="426" y="374"/>
                  </a:lnTo>
                  <a:lnTo>
                    <a:pt x="420" y="384"/>
                  </a:lnTo>
                  <a:lnTo>
                    <a:pt x="413" y="394"/>
                  </a:lnTo>
                  <a:lnTo>
                    <a:pt x="404" y="404"/>
                  </a:lnTo>
                  <a:lnTo>
                    <a:pt x="395" y="411"/>
                  </a:lnTo>
                  <a:lnTo>
                    <a:pt x="386" y="418"/>
                  </a:lnTo>
                  <a:lnTo>
                    <a:pt x="375" y="425"/>
                  </a:lnTo>
                  <a:lnTo>
                    <a:pt x="363" y="430"/>
                  </a:lnTo>
                  <a:lnTo>
                    <a:pt x="352" y="436"/>
                  </a:lnTo>
                  <a:lnTo>
                    <a:pt x="340" y="439"/>
                  </a:lnTo>
                  <a:lnTo>
                    <a:pt x="327" y="440"/>
                  </a:lnTo>
                  <a:lnTo>
                    <a:pt x="314" y="441"/>
                  </a:lnTo>
                  <a:close/>
                  <a:moveTo>
                    <a:pt x="621" y="385"/>
                  </a:moveTo>
                  <a:lnTo>
                    <a:pt x="571" y="355"/>
                  </a:lnTo>
                  <a:lnTo>
                    <a:pt x="572" y="346"/>
                  </a:lnTo>
                  <a:lnTo>
                    <a:pt x="573" y="335"/>
                  </a:lnTo>
                  <a:lnTo>
                    <a:pt x="574" y="323"/>
                  </a:lnTo>
                  <a:lnTo>
                    <a:pt x="574" y="313"/>
                  </a:lnTo>
                  <a:lnTo>
                    <a:pt x="574" y="302"/>
                  </a:lnTo>
                  <a:lnTo>
                    <a:pt x="573" y="291"/>
                  </a:lnTo>
                  <a:lnTo>
                    <a:pt x="572" y="280"/>
                  </a:lnTo>
                  <a:lnTo>
                    <a:pt x="570" y="269"/>
                  </a:lnTo>
                  <a:lnTo>
                    <a:pt x="620" y="241"/>
                  </a:lnTo>
                  <a:lnTo>
                    <a:pt x="623" y="239"/>
                  </a:lnTo>
                  <a:lnTo>
                    <a:pt x="624" y="237"/>
                  </a:lnTo>
                  <a:lnTo>
                    <a:pt x="627" y="234"/>
                  </a:lnTo>
                  <a:lnTo>
                    <a:pt x="628" y="231"/>
                  </a:lnTo>
                  <a:lnTo>
                    <a:pt x="628" y="228"/>
                  </a:lnTo>
                  <a:lnTo>
                    <a:pt x="628" y="226"/>
                  </a:lnTo>
                  <a:lnTo>
                    <a:pt x="628" y="223"/>
                  </a:lnTo>
                  <a:lnTo>
                    <a:pt x="625" y="219"/>
                  </a:lnTo>
                  <a:lnTo>
                    <a:pt x="551" y="90"/>
                  </a:lnTo>
                  <a:lnTo>
                    <a:pt x="548" y="87"/>
                  </a:lnTo>
                  <a:lnTo>
                    <a:pt x="546" y="85"/>
                  </a:lnTo>
                  <a:lnTo>
                    <a:pt x="544" y="84"/>
                  </a:lnTo>
                  <a:lnTo>
                    <a:pt x="541" y="83"/>
                  </a:lnTo>
                  <a:lnTo>
                    <a:pt x="539" y="81"/>
                  </a:lnTo>
                  <a:lnTo>
                    <a:pt x="536" y="81"/>
                  </a:lnTo>
                  <a:lnTo>
                    <a:pt x="532" y="83"/>
                  </a:lnTo>
                  <a:lnTo>
                    <a:pt x="530" y="84"/>
                  </a:lnTo>
                  <a:lnTo>
                    <a:pt x="481" y="113"/>
                  </a:lnTo>
                  <a:lnTo>
                    <a:pt x="465" y="99"/>
                  </a:lnTo>
                  <a:lnTo>
                    <a:pt x="447" y="88"/>
                  </a:lnTo>
                  <a:lnTo>
                    <a:pt x="438" y="83"/>
                  </a:lnTo>
                  <a:lnTo>
                    <a:pt x="429" y="77"/>
                  </a:lnTo>
                  <a:lnTo>
                    <a:pt x="418" y="73"/>
                  </a:lnTo>
                  <a:lnTo>
                    <a:pt x="407" y="69"/>
                  </a:lnTo>
                  <a:lnTo>
                    <a:pt x="407" y="15"/>
                  </a:lnTo>
                  <a:lnTo>
                    <a:pt x="407" y="12"/>
                  </a:lnTo>
                  <a:lnTo>
                    <a:pt x="406" y="10"/>
                  </a:lnTo>
                  <a:lnTo>
                    <a:pt x="404" y="7"/>
                  </a:lnTo>
                  <a:lnTo>
                    <a:pt x="403" y="4"/>
                  </a:lnTo>
                  <a:lnTo>
                    <a:pt x="401" y="2"/>
                  </a:lnTo>
                  <a:lnTo>
                    <a:pt x="398" y="1"/>
                  </a:lnTo>
                  <a:lnTo>
                    <a:pt x="395" y="0"/>
                  </a:lnTo>
                  <a:lnTo>
                    <a:pt x="392" y="0"/>
                  </a:lnTo>
                  <a:lnTo>
                    <a:pt x="241" y="0"/>
                  </a:lnTo>
                  <a:lnTo>
                    <a:pt x="238" y="0"/>
                  </a:lnTo>
                  <a:lnTo>
                    <a:pt x="235" y="1"/>
                  </a:lnTo>
                  <a:lnTo>
                    <a:pt x="233" y="2"/>
                  </a:lnTo>
                  <a:lnTo>
                    <a:pt x="231" y="4"/>
                  </a:lnTo>
                  <a:lnTo>
                    <a:pt x="229" y="7"/>
                  </a:lnTo>
                  <a:lnTo>
                    <a:pt x="227" y="10"/>
                  </a:lnTo>
                  <a:lnTo>
                    <a:pt x="226" y="12"/>
                  </a:lnTo>
                  <a:lnTo>
                    <a:pt x="226" y="15"/>
                  </a:lnTo>
                  <a:lnTo>
                    <a:pt x="226" y="69"/>
                  </a:lnTo>
                  <a:lnTo>
                    <a:pt x="216" y="72"/>
                  </a:lnTo>
                  <a:lnTo>
                    <a:pt x="206" y="76"/>
                  </a:lnTo>
                  <a:lnTo>
                    <a:pt x="196" y="80"/>
                  </a:lnTo>
                  <a:lnTo>
                    <a:pt x="187" y="86"/>
                  </a:lnTo>
                  <a:lnTo>
                    <a:pt x="177" y="91"/>
                  </a:lnTo>
                  <a:lnTo>
                    <a:pt x="168" y="98"/>
                  </a:lnTo>
                  <a:lnTo>
                    <a:pt x="159" y="105"/>
                  </a:lnTo>
                  <a:lnTo>
                    <a:pt x="149" y="113"/>
                  </a:lnTo>
                  <a:lnTo>
                    <a:pt x="98" y="84"/>
                  </a:lnTo>
                  <a:lnTo>
                    <a:pt x="96" y="83"/>
                  </a:lnTo>
                  <a:lnTo>
                    <a:pt x="93" y="81"/>
                  </a:lnTo>
                  <a:lnTo>
                    <a:pt x="90" y="81"/>
                  </a:lnTo>
                  <a:lnTo>
                    <a:pt x="87" y="83"/>
                  </a:lnTo>
                  <a:lnTo>
                    <a:pt x="84" y="84"/>
                  </a:lnTo>
                  <a:lnTo>
                    <a:pt x="82" y="85"/>
                  </a:lnTo>
                  <a:lnTo>
                    <a:pt x="80" y="87"/>
                  </a:lnTo>
                  <a:lnTo>
                    <a:pt x="78" y="90"/>
                  </a:lnTo>
                  <a:lnTo>
                    <a:pt x="3" y="219"/>
                  </a:lnTo>
                  <a:lnTo>
                    <a:pt x="1" y="222"/>
                  </a:lnTo>
                  <a:lnTo>
                    <a:pt x="1" y="225"/>
                  </a:lnTo>
                  <a:lnTo>
                    <a:pt x="1" y="228"/>
                  </a:lnTo>
                  <a:lnTo>
                    <a:pt x="1" y="230"/>
                  </a:lnTo>
                  <a:lnTo>
                    <a:pt x="4" y="236"/>
                  </a:lnTo>
                  <a:lnTo>
                    <a:pt x="8" y="241"/>
                  </a:lnTo>
                  <a:lnTo>
                    <a:pt x="57" y="269"/>
                  </a:lnTo>
                  <a:lnTo>
                    <a:pt x="56" y="280"/>
                  </a:lnTo>
                  <a:lnTo>
                    <a:pt x="55" y="291"/>
                  </a:lnTo>
                  <a:lnTo>
                    <a:pt x="54" y="302"/>
                  </a:lnTo>
                  <a:lnTo>
                    <a:pt x="54" y="313"/>
                  </a:lnTo>
                  <a:lnTo>
                    <a:pt x="54" y="323"/>
                  </a:lnTo>
                  <a:lnTo>
                    <a:pt x="55" y="335"/>
                  </a:lnTo>
                  <a:lnTo>
                    <a:pt x="56" y="346"/>
                  </a:lnTo>
                  <a:lnTo>
                    <a:pt x="57" y="355"/>
                  </a:lnTo>
                  <a:lnTo>
                    <a:pt x="7" y="385"/>
                  </a:lnTo>
                  <a:lnTo>
                    <a:pt x="5" y="387"/>
                  </a:lnTo>
                  <a:lnTo>
                    <a:pt x="3" y="389"/>
                  </a:lnTo>
                  <a:lnTo>
                    <a:pt x="2" y="391"/>
                  </a:lnTo>
                  <a:lnTo>
                    <a:pt x="1" y="394"/>
                  </a:lnTo>
                  <a:lnTo>
                    <a:pt x="0" y="396"/>
                  </a:lnTo>
                  <a:lnTo>
                    <a:pt x="1" y="399"/>
                  </a:lnTo>
                  <a:lnTo>
                    <a:pt x="1" y="402"/>
                  </a:lnTo>
                  <a:lnTo>
                    <a:pt x="2" y="405"/>
                  </a:lnTo>
                  <a:lnTo>
                    <a:pt x="78" y="536"/>
                  </a:lnTo>
                  <a:lnTo>
                    <a:pt x="81" y="540"/>
                  </a:lnTo>
                  <a:lnTo>
                    <a:pt x="86" y="543"/>
                  </a:lnTo>
                  <a:lnTo>
                    <a:pt x="89" y="544"/>
                  </a:lnTo>
                  <a:lnTo>
                    <a:pt x="93" y="544"/>
                  </a:lnTo>
                  <a:lnTo>
                    <a:pt x="95" y="543"/>
                  </a:lnTo>
                  <a:lnTo>
                    <a:pt x="98" y="542"/>
                  </a:lnTo>
                  <a:lnTo>
                    <a:pt x="149" y="513"/>
                  </a:lnTo>
                  <a:lnTo>
                    <a:pt x="159" y="520"/>
                  </a:lnTo>
                  <a:lnTo>
                    <a:pt x="168" y="527"/>
                  </a:lnTo>
                  <a:lnTo>
                    <a:pt x="177" y="533"/>
                  </a:lnTo>
                  <a:lnTo>
                    <a:pt x="187" y="539"/>
                  </a:lnTo>
                  <a:lnTo>
                    <a:pt x="196" y="544"/>
                  </a:lnTo>
                  <a:lnTo>
                    <a:pt x="206" y="549"/>
                  </a:lnTo>
                  <a:lnTo>
                    <a:pt x="216" y="552"/>
                  </a:lnTo>
                  <a:lnTo>
                    <a:pt x="226" y="556"/>
                  </a:lnTo>
                  <a:lnTo>
                    <a:pt x="226" y="614"/>
                  </a:lnTo>
                  <a:lnTo>
                    <a:pt x="226" y="617"/>
                  </a:lnTo>
                  <a:lnTo>
                    <a:pt x="227" y="620"/>
                  </a:lnTo>
                  <a:lnTo>
                    <a:pt x="229" y="623"/>
                  </a:lnTo>
                  <a:lnTo>
                    <a:pt x="231" y="625"/>
                  </a:lnTo>
                  <a:lnTo>
                    <a:pt x="233" y="627"/>
                  </a:lnTo>
                  <a:lnTo>
                    <a:pt x="235" y="628"/>
                  </a:lnTo>
                  <a:lnTo>
                    <a:pt x="238" y="629"/>
                  </a:lnTo>
                  <a:lnTo>
                    <a:pt x="241" y="629"/>
                  </a:lnTo>
                  <a:lnTo>
                    <a:pt x="392" y="629"/>
                  </a:lnTo>
                  <a:lnTo>
                    <a:pt x="395" y="629"/>
                  </a:lnTo>
                  <a:lnTo>
                    <a:pt x="398" y="628"/>
                  </a:lnTo>
                  <a:lnTo>
                    <a:pt x="401" y="627"/>
                  </a:lnTo>
                  <a:lnTo>
                    <a:pt x="403" y="625"/>
                  </a:lnTo>
                  <a:lnTo>
                    <a:pt x="404" y="623"/>
                  </a:lnTo>
                  <a:lnTo>
                    <a:pt x="406" y="620"/>
                  </a:lnTo>
                  <a:lnTo>
                    <a:pt x="407" y="617"/>
                  </a:lnTo>
                  <a:lnTo>
                    <a:pt x="407" y="614"/>
                  </a:lnTo>
                  <a:lnTo>
                    <a:pt x="407" y="556"/>
                  </a:lnTo>
                  <a:lnTo>
                    <a:pt x="418" y="552"/>
                  </a:lnTo>
                  <a:lnTo>
                    <a:pt x="429" y="548"/>
                  </a:lnTo>
                  <a:lnTo>
                    <a:pt x="438" y="544"/>
                  </a:lnTo>
                  <a:lnTo>
                    <a:pt x="447" y="538"/>
                  </a:lnTo>
                  <a:lnTo>
                    <a:pt x="465" y="527"/>
                  </a:lnTo>
                  <a:lnTo>
                    <a:pt x="481" y="513"/>
                  </a:lnTo>
                  <a:lnTo>
                    <a:pt x="530" y="542"/>
                  </a:lnTo>
                  <a:lnTo>
                    <a:pt x="533" y="543"/>
                  </a:lnTo>
                  <a:lnTo>
                    <a:pt x="537" y="544"/>
                  </a:lnTo>
                  <a:lnTo>
                    <a:pt x="539" y="544"/>
                  </a:lnTo>
                  <a:lnTo>
                    <a:pt x="542" y="543"/>
                  </a:lnTo>
                  <a:lnTo>
                    <a:pt x="545" y="543"/>
                  </a:lnTo>
                  <a:lnTo>
                    <a:pt x="547" y="540"/>
                  </a:lnTo>
                  <a:lnTo>
                    <a:pt x="550" y="539"/>
                  </a:lnTo>
                  <a:lnTo>
                    <a:pt x="552" y="536"/>
                  </a:lnTo>
                  <a:lnTo>
                    <a:pt x="627" y="405"/>
                  </a:lnTo>
                  <a:lnTo>
                    <a:pt x="628" y="402"/>
                  </a:lnTo>
                  <a:lnTo>
                    <a:pt x="628" y="399"/>
                  </a:lnTo>
                  <a:lnTo>
                    <a:pt x="629" y="396"/>
                  </a:lnTo>
                  <a:lnTo>
                    <a:pt x="628" y="394"/>
                  </a:lnTo>
                  <a:lnTo>
                    <a:pt x="627" y="391"/>
                  </a:lnTo>
                  <a:lnTo>
                    <a:pt x="625" y="389"/>
                  </a:lnTo>
                  <a:lnTo>
                    <a:pt x="623" y="387"/>
                  </a:lnTo>
                  <a:lnTo>
                    <a:pt x="621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  <p:sp>
          <p:nvSpPr>
            <p:cNvPr id="41" name="Freeform 4360">
              <a:extLst>
                <a:ext uri="{FF2B5EF4-FFF2-40B4-BE49-F238E27FC236}">
                  <a16:creationId xmlns="" xmlns:a16="http://schemas.microsoft.com/office/drawing/2014/main" id="{CDB8F87B-81A2-480F-ADA8-BFB5FD890AC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81925" y="1387475"/>
              <a:ext cx="115888" cy="117475"/>
            </a:xfrm>
            <a:custGeom>
              <a:avLst/>
              <a:gdLst>
                <a:gd name="T0" fmla="*/ 160 w 362"/>
                <a:gd name="T1" fmla="*/ 252 h 369"/>
                <a:gd name="T2" fmla="*/ 135 w 362"/>
                <a:gd name="T3" fmla="*/ 238 h 369"/>
                <a:gd name="T4" fmla="*/ 118 w 362"/>
                <a:gd name="T5" fmla="*/ 218 h 369"/>
                <a:gd name="T6" fmla="*/ 109 w 362"/>
                <a:gd name="T7" fmla="*/ 190 h 369"/>
                <a:gd name="T8" fmla="*/ 113 w 362"/>
                <a:gd name="T9" fmla="*/ 162 h 369"/>
                <a:gd name="T10" fmla="*/ 125 w 362"/>
                <a:gd name="T11" fmla="*/ 138 h 369"/>
                <a:gd name="T12" fmla="*/ 147 w 362"/>
                <a:gd name="T13" fmla="*/ 121 h 369"/>
                <a:gd name="T14" fmla="*/ 174 w 362"/>
                <a:gd name="T15" fmla="*/ 112 h 369"/>
                <a:gd name="T16" fmla="*/ 202 w 362"/>
                <a:gd name="T17" fmla="*/ 114 h 369"/>
                <a:gd name="T18" fmla="*/ 226 w 362"/>
                <a:gd name="T19" fmla="*/ 128 h 369"/>
                <a:gd name="T20" fmla="*/ 244 w 362"/>
                <a:gd name="T21" fmla="*/ 149 h 369"/>
                <a:gd name="T22" fmla="*/ 252 w 362"/>
                <a:gd name="T23" fmla="*/ 176 h 369"/>
                <a:gd name="T24" fmla="*/ 250 w 362"/>
                <a:gd name="T25" fmla="*/ 205 h 369"/>
                <a:gd name="T26" fmla="*/ 236 w 362"/>
                <a:gd name="T27" fmla="*/ 229 h 369"/>
                <a:gd name="T28" fmla="*/ 215 w 362"/>
                <a:gd name="T29" fmla="*/ 247 h 369"/>
                <a:gd name="T30" fmla="*/ 189 w 362"/>
                <a:gd name="T31" fmla="*/ 254 h 369"/>
                <a:gd name="T32" fmla="*/ 328 w 362"/>
                <a:gd name="T33" fmla="*/ 195 h 369"/>
                <a:gd name="T34" fmla="*/ 354 w 362"/>
                <a:gd name="T35" fmla="*/ 144 h 369"/>
                <a:gd name="T36" fmla="*/ 361 w 362"/>
                <a:gd name="T37" fmla="*/ 136 h 369"/>
                <a:gd name="T38" fmla="*/ 360 w 362"/>
                <a:gd name="T39" fmla="*/ 124 h 369"/>
                <a:gd name="T40" fmla="*/ 316 w 362"/>
                <a:gd name="T41" fmla="*/ 53 h 369"/>
                <a:gd name="T42" fmla="*/ 304 w 362"/>
                <a:gd name="T43" fmla="*/ 52 h 369"/>
                <a:gd name="T44" fmla="*/ 256 w 362"/>
                <a:gd name="T45" fmla="*/ 56 h 369"/>
                <a:gd name="T46" fmla="*/ 236 w 362"/>
                <a:gd name="T47" fmla="*/ 10 h 369"/>
                <a:gd name="T48" fmla="*/ 229 w 362"/>
                <a:gd name="T49" fmla="*/ 2 h 369"/>
                <a:gd name="T50" fmla="*/ 146 w 362"/>
                <a:gd name="T51" fmla="*/ 0 h 369"/>
                <a:gd name="T52" fmla="*/ 135 w 362"/>
                <a:gd name="T53" fmla="*/ 3 h 369"/>
                <a:gd name="T54" fmla="*/ 131 w 362"/>
                <a:gd name="T55" fmla="*/ 14 h 369"/>
                <a:gd name="T56" fmla="*/ 99 w 362"/>
                <a:gd name="T57" fmla="*/ 63 h 369"/>
                <a:gd name="T58" fmla="*/ 55 w 362"/>
                <a:gd name="T59" fmla="*/ 51 h 369"/>
                <a:gd name="T60" fmla="*/ 44 w 362"/>
                <a:gd name="T61" fmla="*/ 54 h 369"/>
                <a:gd name="T62" fmla="*/ 1 w 362"/>
                <a:gd name="T63" fmla="*/ 126 h 369"/>
                <a:gd name="T64" fmla="*/ 2 w 362"/>
                <a:gd name="T65" fmla="*/ 139 h 369"/>
                <a:gd name="T66" fmla="*/ 36 w 362"/>
                <a:gd name="T67" fmla="*/ 160 h 369"/>
                <a:gd name="T68" fmla="*/ 36 w 362"/>
                <a:gd name="T69" fmla="*/ 207 h 369"/>
                <a:gd name="T70" fmla="*/ 1 w 362"/>
                <a:gd name="T71" fmla="*/ 230 h 369"/>
                <a:gd name="T72" fmla="*/ 1 w 362"/>
                <a:gd name="T73" fmla="*/ 240 h 369"/>
                <a:gd name="T74" fmla="*/ 44 w 362"/>
                <a:gd name="T75" fmla="*/ 313 h 369"/>
                <a:gd name="T76" fmla="*/ 60 w 362"/>
                <a:gd name="T77" fmla="*/ 314 h 369"/>
                <a:gd name="T78" fmla="*/ 120 w 362"/>
                <a:gd name="T79" fmla="*/ 316 h 369"/>
                <a:gd name="T80" fmla="*/ 132 w 362"/>
                <a:gd name="T81" fmla="*/ 359 h 369"/>
                <a:gd name="T82" fmla="*/ 140 w 362"/>
                <a:gd name="T83" fmla="*/ 368 h 369"/>
                <a:gd name="T84" fmla="*/ 225 w 362"/>
                <a:gd name="T85" fmla="*/ 368 h 369"/>
                <a:gd name="T86" fmla="*/ 233 w 362"/>
                <a:gd name="T87" fmla="*/ 361 h 369"/>
                <a:gd name="T88" fmla="*/ 237 w 362"/>
                <a:gd name="T89" fmla="*/ 321 h 369"/>
                <a:gd name="T90" fmla="*/ 274 w 362"/>
                <a:gd name="T91" fmla="*/ 298 h 369"/>
                <a:gd name="T92" fmla="*/ 310 w 362"/>
                <a:gd name="T93" fmla="*/ 316 h 369"/>
                <a:gd name="T94" fmla="*/ 360 w 362"/>
                <a:gd name="T95" fmla="*/ 243 h 369"/>
                <a:gd name="T96" fmla="*/ 362 w 362"/>
                <a:gd name="T97" fmla="*/ 232 h 369"/>
                <a:gd name="T98" fmla="*/ 354 w 362"/>
                <a:gd name="T99" fmla="*/ 223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62" h="369">
                  <a:moveTo>
                    <a:pt x="181" y="255"/>
                  </a:moveTo>
                  <a:lnTo>
                    <a:pt x="174" y="254"/>
                  </a:lnTo>
                  <a:lnTo>
                    <a:pt x="166" y="253"/>
                  </a:lnTo>
                  <a:lnTo>
                    <a:pt x="160" y="252"/>
                  </a:lnTo>
                  <a:lnTo>
                    <a:pt x="153" y="249"/>
                  </a:lnTo>
                  <a:lnTo>
                    <a:pt x="147" y="247"/>
                  </a:lnTo>
                  <a:lnTo>
                    <a:pt x="141" y="243"/>
                  </a:lnTo>
                  <a:lnTo>
                    <a:pt x="135" y="238"/>
                  </a:lnTo>
                  <a:lnTo>
                    <a:pt x="131" y="234"/>
                  </a:lnTo>
                  <a:lnTo>
                    <a:pt x="125" y="229"/>
                  </a:lnTo>
                  <a:lnTo>
                    <a:pt x="122" y="223"/>
                  </a:lnTo>
                  <a:lnTo>
                    <a:pt x="118" y="218"/>
                  </a:lnTo>
                  <a:lnTo>
                    <a:pt x="115" y="212"/>
                  </a:lnTo>
                  <a:lnTo>
                    <a:pt x="113" y="205"/>
                  </a:lnTo>
                  <a:lnTo>
                    <a:pt x="110" y="198"/>
                  </a:lnTo>
                  <a:lnTo>
                    <a:pt x="109" y="190"/>
                  </a:lnTo>
                  <a:lnTo>
                    <a:pt x="109" y="183"/>
                  </a:lnTo>
                  <a:lnTo>
                    <a:pt x="109" y="176"/>
                  </a:lnTo>
                  <a:lnTo>
                    <a:pt x="110" y="169"/>
                  </a:lnTo>
                  <a:lnTo>
                    <a:pt x="113" y="162"/>
                  </a:lnTo>
                  <a:lnTo>
                    <a:pt x="115" y="156"/>
                  </a:lnTo>
                  <a:lnTo>
                    <a:pt x="118" y="149"/>
                  </a:lnTo>
                  <a:lnTo>
                    <a:pt x="122" y="143"/>
                  </a:lnTo>
                  <a:lnTo>
                    <a:pt x="125" y="138"/>
                  </a:lnTo>
                  <a:lnTo>
                    <a:pt x="131" y="132"/>
                  </a:lnTo>
                  <a:lnTo>
                    <a:pt x="135" y="128"/>
                  </a:lnTo>
                  <a:lnTo>
                    <a:pt x="141" y="124"/>
                  </a:lnTo>
                  <a:lnTo>
                    <a:pt x="147" y="121"/>
                  </a:lnTo>
                  <a:lnTo>
                    <a:pt x="153" y="117"/>
                  </a:lnTo>
                  <a:lnTo>
                    <a:pt x="160" y="114"/>
                  </a:lnTo>
                  <a:lnTo>
                    <a:pt x="166" y="113"/>
                  </a:lnTo>
                  <a:lnTo>
                    <a:pt x="174" y="112"/>
                  </a:lnTo>
                  <a:lnTo>
                    <a:pt x="181" y="111"/>
                  </a:lnTo>
                  <a:lnTo>
                    <a:pt x="189" y="112"/>
                  </a:lnTo>
                  <a:lnTo>
                    <a:pt x="195" y="113"/>
                  </a:lnTo>
                  <a:lnTo>
                    <a:pt x="202" y="114"/>
                  </a:lnTo>
                  <a:lnTo>
                    <a:pt x="209" y="117"/>
                  </a:lnTo>
                  <a:lnTo>
                    <a:pt x="215" y="121"/>
                  </a:lnTo>
                  <a:lnTo>
                    <a:pt x="221" y="124"/>
                  </a:lnTo>
                  <a:lnTo>
                    <a:pt x="226" y="128"/>
                  </a:lnTo>
                  <a:lnTo>
                    <a:pt x="231" y="132"/>
                  </a:lnTo>
                  <a:lnTo>
                    <a:pt x="236" y="138"/>
                  </a:lnTo>
                  <a:lnTo>
                    <a:pt x="240" y="143"/>
                  </a:lnTo>
                  <a:lnTo>
                    <a:pt x="244" y="149"/>
                  </a:lnTo>
                  <a:lnTo>
                    <a:pt x="247" y="156"/>
                  </a:lnTo>
                  <a:lnTo>
                    <a:pt x="250" y="162"/>
                  </a:lnTo>
                  <a:lnTo>
                    <a:pt x="251" y="169"/>
                  </a:lnTo>
                  <a:lnTo>
                    <a:pt x="252" y="176"/>
                  </a:lnTo>
                  <a:lnTo>
                    <a:pt x="253" y="183"/>
                  </a:lnTo>
                  <a:lnTo>
                    <a:pt x="252" y="190"/>
                  </a:lnTo>
                  <a:lnTo>
                    <a:pt x="251" y="198"/>
                  </a:lnTo>
                  <a:lnTo>
                    <a:pt x="250" y="205"/>
                  </a:lnTo>
                  <a:lnTo>
                    <a:pt x="247" y="212"/>
                  </a:lnTo>
                  <a:lnTo>
                    <a:pt x="244" y="218"/>
                  </a:lnTo>
                  <a:lnTo>
                    <a:pt x="240" y="223"/>
                  </a:lnTo>
                  <a:lnTo>
                    <a:pt x="236" y="229"/>
                  </a:lnTo>
                  <a:lnTo>
                    <a:pt x="231" y="234"/>
                  </a:lnTo>
                  <a:lnTo>
                    <a:pt x="226" y="238"/>
                  </a:lnTo>
                  <a:lnTo>
                    <a:pt x="221" y="243"/>
                  </a:lnTo>
                  <a:lnTo>
                    <a:pt x="215" y="247"/>
                  </a:lnTo>
                  <a:lnTo>
                    <a:pt x="209" y="249"/>
                  </a:lnTo>
                  <a:lnTo>
                    <a:pt x="202" y="252"/>
                  </a:lnTo>
                  <a:lnTo>
                    <a:pt x="195" y="253"/>
                  </a:lnTo>
                  <a:lnTo>
                    <a:pt x="189" y="254"/>
                  </a:lnTo>
                  <a:lnTo>
                    <a:pt x="181" y="255"/>
                  </a:lnTo>
                  <a:close/>
                  <a:moveTo>
                    <a:pt x="354" y="223"/>
                  </a:moveTo>
                  <a:lnTo>
                    <a:pt x="327" y="207"/>
                  </a:lnTo>
                  <a:lnTo>
                    <a:pt x="328" y="195"/>
                  </a:lnTo>
                  <a:lnTo>
                    <a:pt x="328" y="183"/>
                  </a:lnTo>
                  <a:lnTo>
                    <a:pt x="328" y="172"/>
                  </a:lnTo>
                  <a:lnTo>
                    <a:pt x="327" y="160"/>
                  </a:lnTo>
                  <a:lnTo>
                    <a:pt x="354" y="144"/>
                  </a:lnTo>
                  <a:lnTo>
                    <a:pt x="357" y="143"/>
                  </a:lnTo>
                  <a:lnTo>
                    <a:pt x="359" y="141"/>
                  </a:lnTo>
                  <a:lnTo>
                    <a:pt x="360" y="139"/>
                  </a:lnTo>
                  <a:lnTo>
                    <a:pt x="361" y="136"/>
                  </a:lnTo>
                  <a:lnTo>
                    <a:pt x="362" y="132"/>
                  </a:lnTo>
                  <a:lnTo>
                    <a:pt x="362" y="129"/>
                  </a:lnTo>
                  <a:lnTo>
                    <a:pt x="361" y="126"/>
                  </a:lnTo>
                  <a:lnTo>
                    <a:pt x="360" y="124"/>
                  </a:lnTo>
                  <a:lnTo>
                    <a:pt x="322" y="59"/>
                  </a:lnTo>
                  <a:lnTo>
                    <a:pt x="320" y="56"/>
                  </a:lnTo>
                  <a:lnTo>
                    <a:pt x="318" y="54"/>
                  </a:lnTo>
                  <a:lnTo>
                    <a:pt x="316" y="53"/>
                  </a:lnTo>
                  <a:lnTo>
                    <a:pt x="313" y="51"/>
                  </a:lnTo>
                  <a:lnTo>
                    <a:pt x="309" y="51"/>
                  </a:lnTo>
                  <a:lnTo>
                    <a:pt x="307" y="51"/>
                  </a:lnTo>
                  <a:lnTo>
                    <a:pt x="304" y="52"/>
                  </a:lnTo>
                  <a:lnTo>
                    <a:pt x="301" y="53"/>
                  </a:lnTo>
                  <a:lnTo>
                    <a:pt x="274" y="69"/>
                  </a:lnTo>
                  <a:lnTo>
                    <a:pt x="266" y="63"/>
                  </a:lnTo>
                  <a:lnTo>
                    <a:pt x="256" y="56"/>
                  </a:lnTo>
                  <a:lnTo>
                    <a:pt x="246" y="51"/>
                  </a:lnTo>
                  <a:lnTo>
                    <a:pt x="237" y="47"/>
                  </a:lnTo>
                  <a:lnTo>
                    <a:pt x="237" y="14"/>
                  </a:lnTo>
                  <a:lnTo>
                    <a:pt x="236" y="10"/>
                  </a:lnTo>
                  <a:lnTo>
                    <a:pt x="236" y="8"/>
                  </a:lnTo>
                  <a:lnTo>
                    <a:pt x="233" y="5"/>
                  </a:lnTo>
                  <a:lnTo>
                    <a:pt x="232" y="3"/>
                  </a:lnTo>
                  <a:lnTo>
                    <a:pt x="229" y="2"/>
                  </a:lnTo>
                  <a:lnTo>
                    <a:pt x="227" y="1"/>
                  </a:lnTo>
                  <a:lnTo>
                    <a:pt x="224" y="0"/>
                  </a:lnTo>
                  <a:lnTo>
                    <a:pt x="222" y="0"/>
                  </a:lnTo>
                  <a:lnTo>
                    <a:pt x="146" y="0"/>
                  </a:lnTo>
                  <a:lnTo>
                    <a:pt x="143" y="0"/>
                  </a:lnTo>
                  <a:lnTo>
                    <a:pt x="140" y="1"/>
                  </a:lnTo>
                  <a:lnTo>
                    <a:pt x="137" y="2"/>
                  </a:lnTo>
                  <a:lnTo>
                    <a:pt x="135" y="3"/>
                  </a:lnTo>
                  <a:lnTo>
                    <a:pt x="134" y="5"/>
                  </a:lnTo>
                  <a:lnTo>
                    <a:pt x="132" y="8"/>
                  </a:lnTo>
                  <a:lnTo>
                    <a:pt x="132" y="10"/>
                  </a:lnTo>
                  <a:lnTo>
                    <a:pt x="131" y="14"/>
                  </a:lnTo>
                  <a:lnTo>
                    <a:pt x="131" y="47"/>
                  </a:lnTo>
                  <a:lnTo>
                    <a:pt x="120" y="52"/>
                  </a:lnTo>
                  <a:lnTo>
                    <a:pt x="109" y="57"/>
                  </a:lnTo>
                  <a:lnTo>
                    <a:pt x="99" y="63"/>
                  </a:lnTo>
                  <a:lnTo>
                    <a:pt x="90" y="69"/>
                  </a:lnTo>
                  <a:lnTo>
                    <a:pt x="61" y="53"/>
                  </a:lnTo>
                  <a:lnTo>
                    <a:pt x="58" y="52"/>
                  </a:lnTo>
                  <a:lnTo>
                    <a:pt x="55" y="51"/>
                  </a:lnTo>
                  <a:lnTo>
                    <a:pt x="53" y="51"/>
                  </a:lnTo>
                  <a:lnTo>
                    <a:pt x="49" y="51"/>
                  </a:lnTo>
                  <a:lnTo>
                    <a:pt x="47" y="52"/>
                  </a:lnTo>
                  <a:lnTo>
                    <a:pt x="44" y="54"/>
                  </a:lnTo>
                  <a:lnTo>
                    <a:pt x="42" y="56"/>
                  </a:lnTo>
                  <a:lnTo>
                    <a:pt x="41" y="59"/>
                  </a:lnTo>
                  <a:lnTo>
                    <a:pt x="2" y="124"/>
                  </a:lnTo>
                  <a:lnTo>
                    <a:pt x="1" y="126"/>
                  </a:lnTo>
                  <a:lnTo>
                    <a:pt x="0" y="129"/>
                  </a:lnTo>
                  <a:lnTo>
                    <a:pt x="0" y="132"/>
                  </a:lnTo>
                  <a:lnTo>
                    <a:pt x="1" y="136"/>
                  </a:lnTo>
                  <a:lnTo>
                    <a:pt x="2" y="139"/>
                  </a:lnTo>
                  <a:lnTo>
                    <a:pt x="3" y="141"/>
                  </a:lnTo>
                  <a:lnTo>
                    <a:pt x="6" y="143"/>
                  </a:lnTo>
                  <a:lnTo>
                    <a:pt x="8" y="144"/>
                  </a:lnTo>
                  <a:lnTo>
                    <a:pt x="36" y="160"/>
                  </a:lnTo>
                  <a:lnTo>
                    <a:pt x="34" y="172"/>
                  </a:lnTo>
                  <a:lnTo>
                    <a:pt x="34" y="183"/>
                  </a:lnTo>
                  <a:lnTo>
                    <a:pt x="34" y="195"/>
                  </a:lnTo>
                  <a:lnTo>
                    <a:pt x="36" y="207"/>
                  </a:lnTo>
                  <a:lnTo>
                    <a:pt x="8" y="223"/>
                  </a:lnTo>
                  <a:lnTo>
                    <a:pt x="6" y="224"/>
                  </a:lnTo>
                  <a:lnTo>
                    <a:pt x="3" y="227"/>
                  </a:lnTo>
                  <a:lnTo>
                    <a:pt x="1" y="230"/>
                  </a:lnTo>
                  <a:lnTo>
                    <a:pt x="0" y="233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1" y="240"/>
                  </a:lnTo>
                  <a:lnTo>
                    <a:pt x="2" y="243"/>
                  </a:lnTo>
                  <a:lnTo>
                    <a:pt x="40" y="309"/>
                  </a:lnTo>
                  <a:lnTo>
                    <a:pt x="42" y="311"/>
                  </a:lnTo>
                  <a:lnTo>
                    <a:pt x="44" y="313"/>
                  </a:lnTo>
                  <a:lnTo>
                    <a:pt x="46" y="314"/>
                  </a:lnTo>
                  <a:lnTo>
                    <a:pt x="48" y="315"/>
                  </a:lnTo>
                  <a:lnTo>
                    <a:pt x="55" y="316"/>
                  </a:lnTo>
                  <a:lnTo>
                    <a:pt x="60" y="314"/>
                  </a:lnTo>
                  <a:lnTo>
                    <a:pt x="90" y="297"/>
                  </a:lnTo>
                  <a:lnTo>
                    <a:pt x="99" y="304"/>
                  </a:lnTo>
                  <a:lnTo>
                    <a:pt x="109" y="310"/>
                  </a:lnTo>
                  <a:lnTo>
                    <a:pt x="120" y="316"/>
                  </a:lnTo>
                  <a:lnTo>
                    <a:pt x="131" y="321"/>
                  </a:lnTo>
                  <a:lnTo>
                    <a:pt x="131" y="354"/>
                  </a:lnTo>
                  <a:lnTo>
                    <a:pt x="132" y="356"/>
                  </a:lnTo>
                  <a:lnTo>
                    <a:pt x="132" y="359"/>
                  </a:lnTo>
                  <a:lnTo>
                    <a:pt x="134" y="361"/>
                  </a:lnTo>
                  <a:lnTo>
                    <a:pt x="135" y="363"/>
                  </a:lnTo>
                  <a:lnTo>
                    <a:pt x="137" y="366"/>
                  </a:lnTo>
                  <a:lnTo>
                    <a:pt x="140" y="368"/>
                  </a:lnTo>
                  <a:lnTo>
                    <a:pt x="143" y="368"/>
                  </a:lnTo>
                  <a:lnTo>
                    <a:pt x="146" y="369"/>
                  </a:lnTo>
                  <a:lnTo>
                    <a:pt x="222" y="369"/>
                  </a:lnTo>
                  <a:lnTo>
                    <a:pt x="225" y="368"/>
                  </a:lnTo>
                  <a:lnTo>
                    <a:pt x="227" y="368"/>
                  </a:lnTo>
                  <a:lnTo>
                    <a:pt x="229" y="366"/>
                  </a:lnTo>
                  <a:lnTo>
                    <a:pt x="232" y="363"/>
                  </a:lnTo>
                  <a:lnTo>
                    <a:pt x="233" y="361"/>
                  </a:lnTo>
                  <a:lnTo>
                    <a:pt x="236" y="359"/>
                  </a:lnTo>
                  <a:lnTo>
                    <a:pt x="236" y="356"/>
                  </a:lnTo>
                  <a:lnTo>
                    <a:pt x="237" y="354"/>
                  </a:lnTo>
                  <a:lnTo>
                    <a:pt x="237" y="321"/>
                  </a:lnTo>
                  <a:lnTo>
                    <a:pt x="246" y="316"/>
                  </a:lnTo>
                  <a:lnTo>
                    <a:pt x="256" y="311"/>
                  </a:lnTo>
                  <a:lnTo>
                    <a:pt x="266" y="305"/>
                  </a:lnTo>
                  <a:lnTo>
                    <a:pt x="274" y="298"/>
                  </a:lnTo>
                  <a:lnTo>
                    <a:pt x="302" y="313"/>
                  </a:lnTo>
                  <a:lnTo>
                    <a:pt x="305" y="315"/>
                  </a:lnTo>
                  <a:lnTo>
                    <a:pt x="307" y="315"/>
                  </a:lnTo>
                  <a:lnTo>
                    <a:pt x="310" y="316"/>
                  </a:lnTo>
                  <a:lnTo>
                    <a:pt x="314" y="316"/>
                  </a:lnTo>
                  <a:lnTo>
                    <a:pt x="319" y="313"/>
                  </a:lnTo>
                  <a:lnTo>
                    <a:pt x="322" y="309"/>
                  </a:lnTo>
                  <a:lnTo>
                    <a:pt x="360" y="243"/>
                  </a:lnTo>
                  <a:lnTo>
                    <a:pt x="362" y="240"/>
                  </a:lnTo>
                  <a:lnTo>
                    <a:pt x="362" y="237"/>
                  </a:lnTo>
                  <a:lnTo>
                    <a:pt x="362" y="234"/>
                  </a:lnTo>
                  <a:lnTo>
                    <a:pt x="362" y="232"/>
                  </a:lnTo>
                  <a:lnTo>
                    <a:pt x="361" y="229"/>
                  </a:lnTo>
                  <a:lnTo>
                    <a:pt x="359" y="227"/>
                  </a:lnTo>
                  <a:lnTo>
                    <a:pt x="357" y="224"/>
                  </a:lnTo>
                  <a:lnTo>
                    <a:pt x="354" y="2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 Light"/>
                <a:ea typeface="+mn-ea"/>
                <a:cs typeface="+mn-cs"/>
              </a:endParaRPr>
            </a:p>
          </p:txBody>
        </p:sp>
      </p:grpSp>
      <p:sp>
        <p:nvSpPr>
          <p:cNvPr id="42" name="Freeform 4346" descr="Icon of box and whisker chart. ">
            <a:extLst>
              <a:ext uri="{FF2B5EF4-FFF2-40B4-BE49-F238E27FC236}">
                <a16:creationId xmlns="" xmlns:a16="http://schemas.microsoft.com/office/drawing/2014/main" id="{D131817A-5B27-4718-8BAC-45C9CEDA45D9}"/>
              </a:ext>
            </a:extLst>
          </p:cNvPr>
          <p:cNvSpPr>
            <a:spLocks noEditPoints="1"/>
          </p:cNvSpPr>
          <p:nvPr/>
        </p:nvSpPr>
        <p:spPr bwMode="auto">
          <a:xfrm>
            <a:off x="4177748" y="3531386"/>
            <a:ext cx="345758" cy="345758"/>
          </a:xfrm>
          <a:custGeom>
            <a:avLst/>
            <a:gdLst>
              <a:gd name="T0" fmla="*/ 706 w 898"/>
              <a:gd name="T1" fmla="*/ 479 h 898"/>
              <a:gd name="T2" fmla="*/ 652 w 898"/>
              <a:gd name="T3" fmla="*/ 556 h 898"/>
              <a:gd name="T4" fmla="*/ 632 w 898"/>
              <a:gd name="T5" fmla="*/ 551 h 898"/>
              <a:gd name="T6" fmla="*/ 576 w 898"/>
              <a:gd name="T7" fmla="*/ 477 h 898"/>
              <a:gd name="T8" fmla="*/ 571 w 898"/>
              <a:gd name="T9" fmla="*/ 398 h 898"/>
              <a:gd name="T10" fmla="*/ 628 w 898"/>
              <a:gd name="T11" fmla="*/ 129 h 898"/>
              <a:gd name="T12" fmla="*/ 643 w 898"/>
              <a:gd name="T13" fmla="*/ 114 h 898"/>
              <a:gd name="T14" fmla="*/ 658 w 898"/>
              <a:gd name="T15" fmla="*/ 129 h 898"/>
              <a:gd name="T16" fmla="*/ 717 w 898"/>
              <a:gd name="T17" fmla="*/ 398 h 898"/>
              <a:gd name="T18" fmla="*/ 621 w 898"/>
              <a:gd name="T19" fmla="*/ 758 h 898"/>
              <a:gd name="T20" fmla="*/ 589 w 898"/>
              <a:gd name="T21" fmla="*/ 727 h 898"/>
              <a:gd name="T22" fmla="*/ 589 w 898"/>
              <a:gd name="T23" fmla="*/ 680 h 898"/>
              <a:gd name="T24" fmla="*/ 621 w 898"/>
              <a:gd name="T25" fmla="*/ 648 h 898"/>
              <a:gd name="T26" fmla="*/ 667 w 898"/>
              <a:gd name="T27" fmla="*/ 648 h 898"/>
              <a:gd name="T28" fmla="*/ 699 w 898"/>
              <a:gd name="T29" fmla="*/ 680 h 898"/>
              <a:gd name="T30" fmla="*/ 699 w 898"/>
              <a:gd name="T31" fmla="*/ 727 h 898"/>
              <a:gd name="T32" fmla="*/ 667 w 898"/>
              <a:gd name="T33" fmla="*/ 758 h 898"/>
              <a:gd name="T34" fmla="*/ 536 w 898"/>
              <a:gd name="T35" fmla="*/ 294 h 898"/>
              <a:gd name="T36" fmla="*/ 479 w 898"/>
              <a:gd name="T37" fmla="*/ 546 h 898"/>
              <a:gd name="T38" fmla="*/ 461 w 898"/>
              <a:gd name="T39" fmla="*/ 558 h 898"/>
              <a:gd name="T40" fmla="*/ 450 w 898"/>
              <a:gd name="T41" fmla="*/ 299 h 898"/>
              <a:gd name="T42" fmla="*/ 390 w 898"/>
              <a:gd name="T43" fmla="*/ 287 h 898"/>
              <a:gd name="T44" fmla="*/ 398 w 898"/>
              <a:gd name="T45" fmla="*/ 211 h 898"/>
              <a:gd name="T46" fmla="*/ 454 w 898"/>
              <a:gd name="T47" fmla="*/ 118 h 898"/>
              <a:gd name="T48" fmla="*/ 475 w 898"/>
              <a:gd name="T49" fmla="*/ 118 h 898"/>
              <a:gd name="T50" fmla="*/ 530 w 898"/>
              <a:gd name="T51" fmla="*/ 211 h 898"/>
              <a:gd name="T52" fmla="*/ 465 w 898"/>
              <a:gd name="T53" fmla="*/ 763 h 898"/>
              <a:gd name="T54" fmla="*/ 422 w 898"/>
              <a:gd name="T55" fmla="*/ 745 h 898"/>
              <a:gd name="T56" fmla="*/ 405 w 898"/>
              <a:gd name="T57" fmla="*/ 703 h 898"/>
              <a:gd name="T58" fmla="*/ 422 w 898"/>
              <a:gd name="T59" fmla="*/ 661 h 898"/>
              <a:gd name="T60" fmla="*/ 465 w 898"/>
              <a:gd name="T61" fmla="*/ 643 h 898"/>
              <a:gd name="T62" fmla="*/ 506 w 898"/>
              <a:gd name="T63" fmla="*/ 661 h 898"/>
              <a:gd name="T64" fmla="*/ 525 w 898"/>
              <a:gd name="T65" fmla="*/ 703 h 898"/>
              <a:gd name="T66" fmla="*/ 506 w 898"/>
              <a:gd name="T67" fmla="*/ 745 h 898"/>
              <a:gd name="T68" fmla="*/ 465 w 898"/>
              <a:gd name="T69" fmla="*/ 763 h 898"/>
              <a:gd name="T70" fmla="*/ 318 w 898"/>
              <a:gd name="T71" fmla="*/ 419 h 898"/>
              <a:gd name="T72" fmla="*/ 263 w 898"/>
              <a:gd name="T73" fmla="*/ 556 h 898"/>
              <a:gd name="T74" fmla="*/ 242 w 898"/>
              <a:gd name="T75" fmla="*/ 551 h 898"/>
              <a:gd name="T76" fmla="*/ 186 w 898"/>
              <a:gd name="T77" fmla="*/ 417 h 898"/>
              <a:gd name="T78" fmla="*/ 181 w 898"/>
              <a:gd name="T79" fmla="*/ 339 h 898"/>
              <a:gd name="T80" fmla="*/ 240 w 898"/>
              <a:gd name="T81" fmla="*/ 129 h 898"/>
              <a:gd name="T82" fmla="*/ 255 w 898"/>
              <a:gd name="T83" fmla="*/ 114 h 898"/>
              <a:gd name="T84" fmla="*/ 270 w 898"/>
              <a:gd name="T85" fmla="*/ 129 h 898"/>
              <a:gd name="T86" fmla="*/ 329 w 898"/>
              <a:gd name="T87" fmla="*/ 339 h 898"/>
              <a:gd name="T88" fmla="*/ 231 w 898"/>
              <a:gd name="T89" fmla="*/ 758 h 898"/>
              <a:gd name="T90" fmla="*/ 200 w 898"/>
              <a:gd name="T91" fmla="*/ 727 h 898"/>
              <a:gd name="T92" fmla="*/ 200 w 898"/>
              <a:gd name="T93" fmla="*/ 680 h 898"/>
              <a:gd name="T94" fmla="*/ 231 w 898"/>
              <a:gd name="T95" fmla="*/ 648 h 898"/>
              <a:gd name="T96" fmla="*/ 278 w 898"/>
              <a:gd name="T97" fmla="*/ 648 h 898"/>
              <a:gd name="T98" fmla="*/ 311 w 898"/>
              <a:gd name="T99" fmla="*/ 680 h 898"/>
              <a:gd name="T100" fmla="*/ 311 w 898"/>
              <a:gd name="T101" fmla="*/ 727 h 898"/>
              <a:gd name="T102" fmla="*/ 278 w 898"/>
              <a:gd name="T103" fmla="*/ 758 h 898"/>
              <a:gd name="T104" fmla="*/ 10 w 898"/>
              <a:gd name="T105" fmla="*/ 2 h 898"/>
              <a:gd name="T106" fmla="*/ 1 w 898"/>
              <a:gd name="T107" fmla="*/ 886 h 898"/>
              <a:gd name="T108" fmla="*/ 883 w 898"/>
              <a:gd name="T109" fmla="*/ 898 h 898"/>
              <a:gd name="T110" fmla="*/ 898 w 898"/>
              <a:gd name="T111" fmla="*/ 883 h 898"/>
              <a:gd name="T112" fmla="*/ 886 w 898"/>
              <a:gd name="T113" fmla="*/ 0 h 8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898" h="898">
                <a:moveTo>
                  <a:pt x="718" y="464"/>
                </a:moveTo>
                <a:lnTo>
                  <a:pt x="718" y="467"/>
                </a:lnTo>
                <a:lnTo>
                  <a:pt x="717" y="470"/>
                </a:lnTo>
                <a:lnTo>
                  <a:pt x="716" y="472"/>
                </a:lnTo>
                <a:lnTo>
                  <a:pt x="714" y="474"/>
                </a:lnTo>
                <a:lnTo>
                  <a:pt x="712" y="477"/>
                </a:lnTo>
                <a:lnTo>
                  <a:pt x="710" y="478"/>
                </a:lnTo>
                <a:lnTo>
                  <a:pt x="706" y="479"/>
                </a:lnTo>
                <a:lnTo>
                  <a:pt x="703" y="479"/>
                </a:lnTo>
                <a:lnTo>
                  <a:pt x="658" y="479"/>
                </a:lnTo>
                <a:lnTo>
                  <a:pt x="658" y="543"/>
                </a:lnTo>
                <a:lnTo>
                  <a:pt x="658" y="546"/>
                </a:lnTo>
                <a:lnTo>
                  <a:pt x="657" y="549"/>
                </a:lnTo>
                <a:lnTo>
                  <a:pt x="656" y="551"/>
                </a:lnTo>
                <a:lnTo>
                  <a:pt x="654" y="554"/>
                </a:lnTo>
                <a:lnTo>
                  <a:pt x="652" y="556"/>
                </a:lnTo>
                <a:lnTo>
                  <a:pt x="650" y="557"/>
                </a:lnTo>
                <a:lnTo>
                  <a:pt x="647" y="558"/>
                </a:lnTo>
                <a:lnTo>
                  <a:pt x="643" y="558"/>
                </a:lnTo>
                <a:lnTo>
                  <a:pt x="641" y="558"/>
                </a:lnTo>
                <a:lnTo>
                  <a:pt x="638" y="557"/>
                </a:lnTo>
                <a:lnTo>
                  <a:pt x="636" y="556"/>
                </a:lnTo>
                <a:lnTo>
                  <a:pt x="634" y="554"/>
                </a:lnTo>
                <a:lnTo>
                  <a:pt x="632" y="551"/>
                </a:lnTo>
                <a:lnTo>
                  <a:pt x="631" y="549"/>
                </a:lnTo>
                <a:lnTo>
                  <a:pt x="629" y="546"/>
                </a:lnTo>
                <a:lnTo>
                  <a:pt x="628" y="543"/>
                </a:lnTo>
                <a:lnTo>
                  <a:pt x="628" y="479"/>
                </a:lnTo>
                <a:lnTo>
                  <a:pt x="583" y="479"/>
                </a:lnTo>
                <a:lnTo>
                  <a:pt x="581" y="479"/>
                </a:lnTo>
                <a:lnTo>
                  <a:pt x="578" y="478"/>
                </a:lnTo>
                <a:lnTo>
                  <a:pt x="576" y="477"/>
                </a:lnTo>
                <a:lnTo>
                  <a:pt x="574" y="474"/>
                </a:lnTo>
                <a:lnTo>
                  <a:pt x="572" y="472"/>
                </a:lnTo>
                <a:lnTo>
                  <a:pt x="571" y="470"/>
                </a:lnTo>
                <a:lnTo>
                  <a:pt x="570" y="467"/>
                </a:lnTo>
                <a:lnTo>
                  <a:pt x="570" y="464"/>
                </a:lnTo>
                <a:lnTo>
                  <a:pt x="570" y="404"/>
                </a:lnTo>
                <a:lnTo>
                  <a:pt x="570" y="402"/>
                </a:lnTo>
                <a:lnTo>
                  <a:pt x="571" y="398"/>
                </a:lnTo>
                <a:lnTo>
                  <a:pt x="572" y="396"/>
                </a:lnTo>
                <a:lnTo>
                  <a:pt x="574" y="394"/>
                </a:lnTo>
                <a:lnTo>
                  <a:pt x="576" y="392"/>
                </a:lnTo>
                <a:lnTo>
                  <a:pt x="578" y="391"/>
                </a:lnTo>
                <a:lnTo>
                  <a:pt x="581" y="390"/>
                </a:lnTo>
                <a:lnTo>
                  <a:pt x="583" y="389"/>
                </a:lnTo>
                <a:lnTo>
                  <a:pt x="628" y="389"/>
                </a:lnTo>
                <a:lnTo>
                  <a:pt x="628" y="129"/>
                </a:lnTo>
                <a:lnTo>
                  <a:pt x="629" y="126"/>
                </a:lnTo>
                <a:lnTo>
                  <a:pt x="631" y="123"/>
                </a:lnTo>
                <a:lnTo>
                  <a:pt x="632" y="121"/>
                </a:lnTo>
                <a:lnTo>
                  <a:pt x="634" y="118"/>
                </a:lnTo>
                <a:lnTo>
                  <a:pt x="636" y="117"/>
                </a:lnTo>
                <a:lnTo>
                  <a:pt x="638" y="115"/>
                </a:lnTo>
                <a:lnTo>
                  <a:pt x="641" y="114"/>
                </a:lnTo>
                <a:lnTo>
                  <a:pt x="643" y="114"/>
                </a:lnTo>
                <a:lnTo>
                  <a:pt x="647" y="114"/>
                </a:lnTo>
                <a:lnTo>
                  <a:pt x="650" y="115"/>
                </a:lnTo>
                <a:lnTo>
                  <a:pt x="652" y="117"/>
                </a:lnTo>
                <a:lnTo>
                  <a:pt x="654" y="118"/>
                </a:lnTo>
                <a:lnTo>
                  <a:pt x="656" y="121"/>
                </a:lnTo>
                <a:lnTo>
                  <a:pt x="657" y="123"/>
                </a:lnTo>
                <a:lnTo>
                  <a:pt x="658" y="127"/>
                </a:lnTo>
                <a:lnTo>
                  <a:pt x="658" y="129"/>
                </a:lnTo>
                <a:lnTo>
                  <a:pt x="658" y="389"/>
                </a:lnTo>
                <a:lnTo>
                  <a:pt x="703" y="389"/>
                </a:lnTo>
                <a:lnTo>
                  <a:pt x="706" y="390"/>
                </a:lnTo>
                <a:lnTo>
                  <a:pt x="710" y="391"/>
                </a:lnTo>
                <a:lnTo>
                  <a:pt x="712" y="392"/>
                </a:lnTo>
                <a:lnTo>
                  <a:pt x="714" y="394"/>
                </a:lnTo>
                <a:lnTo>
                  <a:pt x="716" y="396"/>
                </a:lnTo>
                <a:lnTo>
                  <a:pt x="717" y="398"/>
                </a:lnTo>
                <a:lnTo>
                  <a:pt x="718" y="402"/>
                </a:lnTo>
                <a:lnTo>
                  <a:pt x="718" y="404"/>
                </a:lnTo>
                <a:lnTo>
                  <a:pt x="718" y="464"/>
                </a:lnTo>
                <a:close/>
                <a:moveTo>
                  <a:pt x="643" y="763"/>
                </a:moveTo>
                <a:lnTo>
                  <a:pt x="638" y="762"/>
                </a:lnTo>
                <a:lnTo>
                  <a:pt x="632" y="762"/>
                </a:lnTo>
                <a:lnTo>
                  <a:pt x="626" y="760"/>
                </a:lnTo>
                <a:lnTo>
                  <a:pt x="621" y="758"/>
                </a:lnTo>
                <a:lnTo>
                  <a:pt x="616" y="756"/>
                </a:lnTo>
                <a:lnTo>
                  <a:pt x="610" y="753"/>
                </a:lnTo>
                <a:lnTo>
                  <a:pt x="606" y="749"/>
                </a:lnTo>
                <a:lnTo>
                  <a:pt x="602" y="745"/>
                </a:lnTo>
                <a:lnTo>
                  <a:pt x="597" y="741"/>
                </a:lnTo>
                <a:lnTo>
                  <a:pt x="594" y="737"/>
                </a:lnTo>
                <a:lnTo>
                  <a:pt x="591" y="731"/>
                </a:lnTo>
                <a:lnTo>
                  <a:pt x="589" y="727"/>
                </a:lnTo>
                <a:lnTo>
                  <a:pt x="587" y="720"/>
                </a:lnTo>
                <a:lnTo>
                  <a:pt x="586" y="715"/>
                </a:lnTo>
                <a:lnTo>
                  <a:pt x="584" y="710"/>
                </a:lnTo>
                <a:lnTo>
                  <a:pt x="583" y="703"/>
                </a:lnTo>
                <a:lnTo>
                  <a:pt x="584" y="697"/>
                </a:lnTo>
                <a:lnTo>
                  <a:pt x="586" y="692"/>
                </a:lnTo>
                <a:lnTo>
                  <a:pt x="587" y="685"/>
                </a:lnTo>
                <a:lnTo>
                  <a:pt x="589" y="680"/>
                </a:lnTo>
                <a:lnTo>
                  <a:pt x="591" y="674"/>
                </a:lnTo>
                <a:lnTo>
                  <a:pt x="594" y="670"/>
                </a:lnTo>
                <a:lnTo>
                  <a:pt x="597" y="665"/>
                </a:lnTo>
                <a:lnTo>
                  <a:pt x="602" y="661"/>
                </a:lnTo>
                <a:lnTo>
                  <a:pt x="606" y="657"/>
                </a:lnTo>
                <a:lnTo>
                  <a:pt x="610" y="653"/>
                </a:lnTo>
                <a:lnTo>
                  <a:pt x="616" y="651"/>
                </a:lnTo>
                <a:lnTo>
                  <a:pt x="621" y="648"/>
                </a:lnTo>
                <a:lnTo>
                  <a:pt x="626" y="646"/>
                </a:lnTo>
                <a:lnTo>
                  <a:pt x="632" y="645"/>
                </a:lnTo>
                <a:lnTo>
                  <a:pt x="638" y="643"/>
                </a:lnTo>
                <a:lnTo>
                  <a:pt x="643" y="643"/>
                </a:lnTo>
                <a:lnTo>
                  <a:pt x="650" y="643"/>
                </a:lnTo>
                <a:lnTo>
                  <a:pt x="656" y="645"/>
                </a:lnTo>
                <a:lnTo>
                  <a:pt x="662" y="646"/>
                </a:lnTo>
                <a:lnTo>
                  <a:pt x="667" y="648"/>
                </a:lnTo>
                <a:lnTo>
                  <a:pt x="672" y="651"/>
                </a:lnTo>
                <a:lnTo>
                  <a:pt x="678" y="653"/>
                </a:lnTo>
                <a:lnTo>
                  <a:pt x="682" y="657"/>
                </a:lnTo>
                <a:lnTo>
                  <a:pt x="686" y="661"/>
                </a:lnTo>
                <a:lnTo>
                  <a:pt x="690" y="665"/>
                </a:lnTo>
                <a:lnTo>
                  <a:pt x="694" y="670"/>
                </a:lnTo>
                <a:lnTo>
                  <a:pt x="697" y="674"/>
                </a:lnTo>
                <a:lnTo>
                  <a:pt x="699" y="680"/>
                </a:lnTo>
                <a:lnTo>
                  <a:pt x="701" y="685"/>
                </a:lnTo>
                <a:lnTo>
                  <a:pt x="702" y="692"/>
                </a:lnTo>
                <a:lnTo>
                  <a:pt x="703" y="697"/>
                </a:lnTo>
                <a:lnTo>
                  <a:pt x="703" y="703"/>
                </a:lnTo>
                <a:lnTo>
                  <a:pt x="703" y="710"/>
                </a:lnTo>
                <a:lnTo>
                  <a:pt x="702" y="715"/>
                </a:lnTo>
                <a:lnTo>
                  <a:pt x="701" y="720"/>
                </a:lnTo>
                <a:lnTo>
                  <a:pt x="699" y="727"/>
                </a:lnTo>
                <a:lnTo>
                  <a:pt x="697" y="731"/>
                </a:lnTo>
                <a:lnTo>
                  <a:pt x="694" y="737"/>
                </a:lnTo>
                <a:lnTo>
                  <a:pt x="690" y="741"/>
                </a:lnTo>
                <a:lnTo>
                  <a:pt x="686" y="745"/>
                </a:lnTo>
                <a:lnTo>
                  <a:pt x="682" y="749"/>
                </a:lnTo>
                <a:lnTo>
                  <a:pt x="678" y="753"/>
                </a:lnTo>
                <a:lnTo>
                  <a:pt x="672" y="756"/>
                </a:lnTo>
                <a:lnTo>
                  <a:pt x="667" y="758"/>
                </a:lnTo>
                <a:lnTo>
                  <a:pt x="662" y="760"/>
                </a:lnTo>
                <a:lnTo>
                  <a:pt x="656" y="762"/>
                </a:lnTo>
                <a:lnTo>
                  <a:pt x="650" y="762"/>
                </a:lnTo>
                <a:lnTo>
                  <a:pt x="643" y="763"/>
                </a:lnTo>
                <a:close/>
                <a:moveTo>
                  <a:pt x="540" y="284"/>
                </a:moveTo>
                <a:lnTo>
                  <a:pt x="538" y="287"/>
                </a:lnTo>
                <a:lnTo>
                  <a:pt x="537" y="290"/>
                </a:lnTo>
                <a:lnTo>
                  <a:pt x="536" y="294"/>
                </a:lnTo>
                <a:lnTo>
                  <a:pt x="534" y="296"/>
                </a:lnTo>
                <a:lnTo>
                  <a:pt x="532" y="297"/>
                </a:lnTo>
                <a:lnTo>
                  <a:pt x="530" y="298"/>
                </a:lnTo>
                <a:lnTo>
                  <a:pt x="527" y="299"/>
                </a:lnTo>
                <a:lnTo>
                  <a:pt x="525" y="299"/>
                </a:lnTo>
                <a:lnTo>
                  <a:pt x="480" y="299"/>
                </a:lnTo>
                <a:lnTo>
                  <a:pt x="480" y="543"/>
                </a:lnTo>
                <a:lnTo>
                  <a:pt x="479" y="546"/>
                </a:lnTo>
                <a:lnTo>
                  <a:pt x="479" y="549"/>
                </a:lnTo>
                <a:lnTo>
                  <a:pt x="476" y="551"/>
                </a:lnTo>
                <a:lnTo>
                  <a:pt x="475" y="554"/>
                </a:lnTo>
                <a:lnTo>
                  <a:pt x="472" y="556"/>
                </a:lnTo>
                <a:lnTo>
                  <a:pt x="470" y="557"/>
                </a:lnTo>
                <a:lnTo>
                  <a:pt x="467" y="558"/>
                </a:lnTo>
                <a:lnTo>
                  <a:pt x="465" y="558"/>
                </a:lnTo>
                <a:lnTo>
                  <a:pt x="461" y="558"/>
                </a:lnTo>
                <a:lnTo>
                  <a:pt x="458" y="557"/>
                </a:lnTo>
                <a:lnTo>
                  <a:pt x="456" y="556"/>
                </a:lnTo>
                <a:lnTo>
                  <a:pt x="454" y="554"/>
                </a:lnTo>
                <a:lnTo>
                  <a:pt x="452" y="551"/>
                </a:lnTo>
                <a:lnTo>
                  <a:pt x="451" y="549"/>
                </a:lnTo>
                <a:lnTo>
                  <a:pt x="450" y="546"/>
                </a:lnTo>
                <a:lnTo>
                  <a:pt x="450" y="543"/>
                </a:lnTo>
                <a:lnTo>
                  <a:pt x="450" y="299"/>
                </a:lnTo>
                <a:lnTo>
                  <a:pt x="405" y="299"/>
                </a:lnTo>
                <a:lnTo>
                  <a:pt x="402" y="299"/>
                </a:lnTo>
                <a:lnTo>
                  <a:pt x="398" y="298"/>
                </a:lnTo>
                <a:lnTo>
                  <a:pt x="396" y="297"/>
                </a:lnTo>
                <a:lnTo>
                  <a:pt x="394" y="296"/>
                </a:lnTo>
                <a:lnTo>
                  <a:pt x="392" y="294"/>
                </a:lnTo>
                <a:lnTo>
                  <a:pt x="391" y="290"/>
                </a:lnTo>
                <a:lnTo>
                  <a:pt x="390" y="287"/>
                </a:lnTo>
                <a:lnTo>
                  <a:pt x="390" y="284"/>
                </a:lnTo>
                <a:lnTo>
                  <a:pt x="390" y="225"/>
                </a:lnTo>
                <a:lnTo>
                  <a:pt x="390" y="222"/>
                </a:lnTo>
                <a:lnTo>
                  <a:pt x="391" y="219"/>
                </a:lnTo>
                <a:lnTo>
                  <a:pt x="392" y="217"/>
                </a:lnTo>
                <a:lnTo>
                  <a:pt x="394" y="214"/>
                </a:lnTo>
                <a:lnTo>
                  <a:pt x="396" y="212"/>
                </a:lnTo>
                <a:lnTo>
                  <a:pt x="398" y="211"/>
                </a:lnTo>
                <a:lnTo>
                  <a:pt x="402" y="210"/>
                </a:lnTo>
                <a:lnTo>
                  <a:pt x="405" y="210"/>
                </a:lnTo>
                <a:lnTo>
                  <a:pt x="450" y="210"/>
                </a:lnTo>
                <a:lnTo>
                  <a:pt x="450" y="129"/>
                </a:lnTo>
                <a:lnTo>
                  <a:pt x="450" y="126"/>
                </a:lnTo>
                <a:lnTo>
                  <a:pt x="451" y="123"/>
                </a:lnTo>
                <a:lnTo>
                  <a:pt x="452" y="121"/>
                </a:lnTo>
                <a:lnTo>
                  <a:pt x="454" y="118"/>
                </a:lnTo>
                <a:lnTo>
                  <a:pt x="456" y="117"/>
                </a:lnTo>
                <a:lnTo>
                  <a:pt x="458" y="115"/>
                </a:lnTo>
                <a:lnTo>
                  <a:pt x="461" y="114"/>
                </a:lnTo>
                <a:lnTo>
                  <a:pt x="465" y="114"/>
                </a:lnTo>
                <a:lnTo>
                  <a:pt x="467" y="114"/>
                </a:lnTo>
                <a:lnTo>
                  <a:pt x="470" y="115"/>
                </a:lnTo>
                <a:lnTo>
                  <a:pt x="472" y="117"/>
                </a:lnTo>
                <a:lnTo>
                  <a:pt x="475" y="118"/>
                </a:lnTo>
                <a:lnTo>
                  <a:pt x="476" y="121"/>
                </a:lnTo>
                <a:lnTo>
                  <a:pt x="479" y="123"/>
                </a:lnTo>
                <a:lnTo>
                  <a:pt x="479" y="127"/>
                </a:lnTo>
                <a:lnTo>
                  <a:pt x="480" y="129"/>
                </a:lnTo>
                <a:lnTo>
                  <a:pt x="480" y="210"/>
                </a:lnTo>
                <a:lnTo>
                  <a:pt x="525" y="210"/>
                </a:lnTo>
                <a:lnTo>
                  <a:pt x="527" y="210"/>
                </a:lnTo>
                <a:lnTo>
                  <a:pt x="530" y="211"/>
                </a:lnTo>
                <a:lnTo>
                  <a:pt x="532" y="212"/>
                </a:lnTo>
                <a:lnTo>
                  <a:pt x="534" y="214"/>
                </a:lnTo>
                <a:lnTo>
                  <a:pt x="536" y="217"/>
                </a:lnTo>
                <a:lnTo>
                  <a:pt x="537" y="219"/>
                </a:lnTo>
                <a:lnTo>
                  <a:pt x="538" y="222"/>
                </a:lnTo>
                <a:lnTo>
                  <a:pt x="540" y="225"/>
                </a:lnTo>
                <a:lnTo>
                  <a:pt x="540" y="284"/>
                </a:lnTo>
                <a:close/>
                <a:moveTo>
                  <a:pt x="465" y="763"/>
                </a:moveTo>
                <a:lnTo>
                  <a:pt x="458" y="762"/>
                </a:lnTo>
                <a:lnTo>
                  <a:pt x="452" y="762"/>
                </a:lnTo>
                <a:lnTo>
                  <a:pt x="446" y="760"/>
                </a:lnTo>
                <a:lnTo>
                  <a:pt x="441" y="758"/>
                </a:lnTo>
                <a:lnTo>
                  <a:pt x="436" y="756"/>
                </a:lnTo>
                <a:lnTo>
                  <a:pt x="430" y="753"/>
                </a:lnTo>
                <a:lnTo>
                  <a:pt x="426" y="749"/>
                </a:lnTo>
                <a:lnTo>
                  <a:pt x="422" y="745"/>
                </a:lnTo>
                <a:lnTo>
                  <a:pt x="419" y="741"/>
                </a:lnTo>
                <a:lnTo>
                  <a:pt x="414" y="737"/>
                </a:lnTo>
                <a:lnTo>
                  <a:pt x="412" y="731"/>
                </a:lnTo>
                <a:lnTo>
                  <a:pt x="409" y="727"/>
                </a:lnTo>
                <a:lnTo>
                  <a:pt x="407" y="720"/>
                </a:lnTo>
                <a:lnTo>
                  <a:pt x="406" y="715"/>
                </a:lnTo>
                <a:lnTo>
                  <a:pt x="405" y="710"/>
                </a:lnTo>
                <a:lnTo>
                  <a:pt x="405" y="703"/>
                </a:lnTo>
                <a:lnTo>
                  <a:pt x="405" y="697"/>
                </a:lnTo>
                <a:lnTo>
                  <a:pt x="406" y="692"/>
                </a:lnTo>
                <a:lnTo>
                  <a:pt x="407" y="685"/>
                </a:lnTo>
                <a:lnTo>
                  <a:pt x="409" y="680"/>
                </a:lnTo>
                <a:lnTo>
                  <a:pt x="412" y="674"/>
                </a:lnTo>
                <a:lnTo>
                  <a:pt x="414" y="670"/>
                </a:lnTo>
                <a:lnTo>
                  <a:pt x="419" y="665"/>
                </a:lnTo>
                <a:lnTo>
                  <a:pt x="422" y="661"/>
                </a:lnTo>
                <a:lnTo>
                  <a:pt x="426" y="657"/>
                </a:lnTo>
                <a:lnTo>
                  <a:pt x="430" y="653"/>
                </a:lnTo>
                <a:lnTo>
                  <a:pt x="436" y="651"/>
                </a:lnTo>
                <a:lnTo>
                  <a:pt x="441" y="648"/>
                </a:lnTo>
                <a:lnTo>
                  <a:pt x="446" y="646"/>
                </a:lnTo>
                <a:lnTo>
                  <a:pt x="452" y="645"/>
                </a:lnTo>
                <a:lnTo>
                  <a:pt x="458" y="643"/>
                </a:lnTo>
                <a:lnTo>
                  <a:pt x="465" y="643"/>
                </a:lnTo>
                <a:lnTo>
                  <a:pt x="470" y="643"/>
                </a:lnTo>
                <a:lnTo>
                  <a:pt x="476" y="645"/>
                </a:lnTo>
                <a:lnTo>
                  <a:pt x="482" y="646"/>
                </a:lnTo>
                <a:lnTo>
                  <a:pt x="487" y="648"/>
                </a:lnTo>
                <a:lnTo>
                  <a:pt x="492" y="651"/>
                </a:lnTo>
                <a:lnTo>
                  <a:pt x="498" y="653"/>
                </a:lnTo>
                <a:lnTo>
                  <a:pt x="502" y="657"/>
                </a:lnTo>
                <a:lnTo>
                  <a:pt x="506" y="661"/>
                </a:lnTo>
                <a:lnTo>
                  <a:pt x="511" y="665"/>
                </a:lnTo>
                <a:lnTo>
                  <a:pt x="514" y="670"/>
                </a:lnTo>
                <a:lnTo>
                  <a:pt x="517" y="674"/>
                </a:lnTo>
                <a:lnTo>
                  <a:pt x="519" y="680"/>
                </a:lnTo>
                <a:lnTo>
                  <a:pt x="521" y="685"/>
                </a:lnTo>
                <a:lnTo>
                  <a:pt x="522" y="692"/>
                </a:lnTo>
                <a:lnTo>
                  <a:pt x="524" y="697"/>
                </a:lnTo>
                <a:lnTo>
                  <a:pt x="525" y="703"/>
                </a:lnTo>
                <a:lnTo>
                  <a:pt x="524" y="710"/>
                </a:lnTo>
                <a:lnTo>
                  <a:pt x="522" y="715"/>
                </a:lnTo>
                <a:lnTo>
                  <a:pt x="521" y="720"/>
                </a:lnTo>
                <a:lnTo>
                  <a:pt x="519" y="727"/>
                </a:lnTo>
                <a:lnTo>
                  <a:pt x="517" y="731"/>
                </a:lnTo>
                <a:lnTo>
                  <a:pt x="514" y="737"/>
                </a:lnTo>
                <a:lnTo>
                  <a:pt x="511" y="741"/>
                </a:lnTo>
                <a:lnTo>
                  <a:pt x="506" y="745"/>
                </a:lnTo>
                <a:lnTo>
                  <a:pt x="502" y="749"/>
                </a:lnTo>
                <a:lnTo>
                  <a:pt x="498" y="753"/>
                </a:lnTo>
                <a:lnTo>
                  <a:pt x="492" y="756"/>
                </a:lnTo>
                <a:lnTo>
                  <a:pt x="487" y="758"/>
                </a:lnTo>
                <a:lnTo>
                  <a:pt x="482" y="760"/>
                </a:lnTo>
                <a:lnTo>
                  <a:pt x="476" y="762"/>
                </a:lnTo>
                <a:lnTo>
                  <a:pt x="470" y="762"/>
                </a:lnTo>
                <a:lnTo>
                  <a:pt x="465" y="763"/>
                </a:lnTo>
                <a:close/>
                <a:moveTo>
                  <a:pt x="330" y="404"/>
                </a:moveTo>
                <a:lnTo>
                  <a:pt x="330" y="407"/>
                </a:lnTo>
                <a:lnTo>
                  <a:pt x="329" y="410"/>
                </a:lnTo>
                <a:lnTo>
                  <a:pt x="328" y="412"/>
                </a:lnTo>
                <a:lnTo>
                  <a:pt x="326" y="414"/>
                </a:lnTo>
                <a:lnTo>
                  <a:pt x="323" y="417"/>
                </a:lnTo>
                <a:lnTo>
                  <a:pt x="320" y="418"/>
                </a:lnTo>
                <a:lnTo>
                  <a:pt x="318" y="419"/>
                </a:lnTo>
                <a:lnTo>
                  <a:pt x="315" y="419"/>
                </a:lnTo>
                <a:lnTo>
                  <a:pt x="270" y="419"/>
                </a:lnTo>
                <a:lnTo>
                  <a:pt x="270" y="543"/>
                </a:lnTo>
                <a:lnTo>
                  <a:pt x="270" y="546"/>
                </a:lnTo>
                <a:lnTo>
                  <a:pt x="269" y="549"/>
                </a:lnTo>
                <a:lnTo>
                  <a:pt x="268" y="551"/>
                </a:lnTo>
                <a:lnTo>
                  <a:pt x="266" y="554"/>
                </a:lnTo>
                <a:lnTo>
                  <a:pt x="263" y="556"/>
                </a:lnTo>
                <a:lnTo>
                  <a:pt x="260" y="557"/>
                </a:lnTo>
                <a:lnTo>
                  <a:pt x="258" y="558"/>
                </a:lnTo>
                <a:lnTo>
                  <a:pt x="255" y="558"/>
                </a:lnTo>
                <a:lnTo>
                  <a:pt x="252" y="558"/>
                </a:lnTo>
                <a:lnTo>
                  <a:pt x="250" y="557"/>
                </a:lnTo>
                <a:lnTo>
                  <a:pt x="246" y="556"/>
                </a:lnTo>
                <a:lnTo>
                  <a:pt x="244" y="554"/>
                </a:lnTo>
                <a:lnTo>
                  <a:pt x="242" y="551"/>
                </a:lnTo>
                <a:lnTo>
                  <a:pt x="241" y="549"/>
                </a:lnTo>
                <a:lnTo>
                  <a:pt x="240" y="546"/>
                </a:lnTo>
                <a:lnTo>
                  <a:pt x="240" y="543"/>
                </a:lnTo>
                <a:lnTo>
                  <a:pt x="240" y="419"/>
                </a:lnTo>
                <a:lnTo>
                  <a:pt x="195" y="419"/>
                </a:lnTo>
                <a:lnTo>
                  <a:pt x="192" y="419"/>
                </a:lnTo>
                <a:lnTo>
                  <a:pt x="190" y="418"/>
                </a:lnTo>
                <a:lnTo>
                  <a:pt x="186" y="417"/>
                </a:lnTo>
                <a:lnTo>
                  <a:pt x="184" y="414"/>
                </a:lnTo>
                <a:lnTo>
                  <a:pt x="183" y="412"/>
                </a:lnTo>
                <a:lnTo>
                  <a:pt x="181" y="410"/>
                </a:lnTo>
                <a:lnTo>
                  <a:pt x="180" y="407"/>
                </a:lnTo>
                <a:lnTo>
                  <a:pt x="180" y="404"/>
                </a:lnTo>
                <a:lnTo>
                  <a:pt x="180" y="344"/>
                </a:lnTo>
                <a:lnTo>
                  <a:pt x="180" y="342"/>
                </a:lnTo>
                <a:lnTo>
                  <a:pt x="181" y="339"/>
                </a:lnTo>
                <a:lnTo>
                  <a:pt x="183" y="336"/>
                </a:lnTo>
                <a:lnTo>
                  <a:pt x="184" y="334"/>
                </a:lnTo>
                <a:lnTo>
                  <a:pt x="186" y="332"/>
                </a:lnTo>
                <a:lnTo>
                  <a:pt x="190" y="331"/>
                </a:lnTo>
                <a:lnTo>
                  <a:pt x="192" y="330"/>
                </a:lnTo>
                <a:lnTo>
                  <a:pt x="195" y="329"/>
                </a:lnTo>
                <a:lnTo>
                  <a:pt x="240" y="329"/>
                </a:lnTo>
                <a:lnTo>
                  <a:pt x="240" y="129"/>
                </a:lnTo>
                <a:lnTo>
                  <a:pt x="240" y="126"/>
                </a:lnTo>
                <a:lnTo>
                  <a:pt x="241" y="123"/>
                </a:lnTo>
                <a:lnTo>
                  <a:pt x="242" y="121"/>
                </a:lnTo>
                <a:lnTo>
                  <a:pt x="244" y="118"/>
                </a:lnTo>
                <a:lnTo>
                  <a:pt x="246" y="117"/>
                </a:lnTo>
                <a:lnTo>
                  <a:pt x="250" y="115"/>
                </a:lnTo>
                <a:lnTo>
                  <a:pt x="252" y="114"/>
                </a:lnTo>
                <a:lnTo>
                  <a:pt x="255" y="114"/>
                </a:lnTo>
                <a:lnTo>
                  <a:pt x="258" y="114"/>
                </a:lnTo>
                <a:lnTo>
                  <a:pt x="260" y="115"/>
                </a:lnTo>
                <a:lnTo>
                  <a:pt x="263" y="117"/>
                </a:lnTo>
                <a:lnTo>
                  <a:pt x="266" y="118"/>
                </a:lnTo>
                <a:lnTo>
                  <a:pt x="268" y="121"/>
                </a:lnTo>
                <a:lnTo>
                  <a:pt x="269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329"/>
                </a:lnTo>
                <a:lnTo>
                  <a:pt x="315" y="329"/>
                </a:lnTo>
                <a:lnTo>
                  <a:pt x="318" y="330"/>
                </a:lnTo>
                <a:lnTo>
                  <a:pt x="320" y="331"/>
                </a:lnTo>
                <a:lnTo>
                  <a:pt x="323" y="332"/>
                </a:lnTo>
                <a:lnTo>
                  <a:pt x="326" y="334"/>
                </a:lnTo>
                <a:lnTo>
                  <a:pt x="328" y="336"/>
                </a:lnTo>
                <a:lnTo>
                  <a:pt x="329" y="339"/>
                </a:lnTo>
                <a:lnTo>
                  <a:pt x="330" y="342"/>
                </a:lnTo>
                <a:lnTo>
                  <a:pt x="330" y="344"/>
                </a:lnTo>
                <a:lnTo>
                  <a:pt x="330" y="404"/>
                </a:lnTo>
                <a:close/>
                <a:moveTo>
                  <a:pt x="255" y="763"/>
                </a:moveTo>
                <a:lnTo>
                  <a:pt x="249" y="762"/>
                </a:lnTo>
                <a:lnTo>
                  <a:pt x="243" y="762"/>
                </a:lnTo>
                <a:lnTo>
                  <a:pt x="237" y="760"/>
                </a:lnTo>
                <a:lnTo>
                  <a:pt x="231" y="758"/>
                </a:lnTo>
                <a:lnTo>
                  <a:pt x="226" y="756"/>
                </a:lnTo>
                <a:lnTo>
                  <a:pt x="222" y="753"/>
                </a:lnTo>
                <a:lnTo>
                  <a:pt x="216" y="749"/>
                </a:lnTo>
                <a:lnTo>
                  <a:pt x="212" y="745"/>
                </a:lnTo>
                <a:lnTo>
                  <a:pt x="209" y="741"/>
                </a:lnTo>
                <a:lnTo>
                  <a:pt x="206" y="737"/>
                </a:lnTo>
                <a:lnTo>
                  <a:pt x="203" y="731"/>
                </a:lnTo>
                <a:lnTo>
                  <a:pt x="200" y="727"/>
                </a:lnTo>
                <a:lnTo>
                  <a:pt x="198" y="720"/>
                </a:lnTo>
                <a:lnTo>
                  <a:pt x="196" y="715"/>
                </a:lnTo>
                <a:lnTo>
                  <a:pt x="195" y="710"/>
                </a:lnTo>
                <a:lnTo>
                  <a:pt x="195" y="703"/>
                </a:lnTo>
                <a:lnTo>
                  <a:pt x="195" y="697"/>
                </a:lnTo>
                <a:lnTo>
                  <a:pt x="196" y="692"/>
                </a:lnTo>
                <a:lnTo>
                  <a:pt x="198" y="685"/>
                </a:lnTo>
                <a:lnTo>
                  <a:pt x="200" y="680"/>
                </a:lnTo>
                <a:lnTo>
                  <a:pt x="203" y="674"/>
                </a:lnTo>
                <a:lnTo>
                  <a:pt x="206" y="670"/>
                </a:lnTo>
                <a:lnTo>
                  <a:pt x="209" y="665"/>
                </a:lnTo>
                <a:lnTo>
                  <a:pt x="212" y="661"/>
                </a:lnTo>
                <a:lnTo>
                  <a:pt x="216" y="657"/>
                </a:lnTo>
                <a:lnTo>
                  <a:pt x="222" y="653"/>
                </a:lnTo>
                <a:lnTo>
                  <a:pt x="226" y="651"/>
                </a:lnTo>
                <a:lnTo>
                  <a:pt x="231" y="648"/>
                </a:lnTo>
                <a:lnTo>
                  <a:pt x="237" y="646"/>
                </a:lnTo>
                <a:lnTo>
                  <a:pt x="243" y="645"/>
                </a:lnTo>
                <a:lnTo>
                  <a:pt x="249" y="643"/>
                </a:lnTo>
                <a:lnTo>
                  <a:pt x="255" y="643"/>
                </a:lnTo>
                <a:lnTo>
                  <a:pt x="261" y="643"/>
                </a:lnTo>
                <a:lnTo>
                  <a:pt x="267" y="645"/>
                </a:lnTo>
                <a:lnTo>
                  <a:pt x="273" y="646"/>
                </a:lnTo>
                <a:lnTo>
                  <a:pt x="278" y="648"/>
                </a:lnTo>
                <a:lnTo>
                  <a:pt x="284" y="651"/>
                </a:lnTo>
                <a:lnTo>
                  <a:pt x="288" y="653"/>
                </a:lnTo>
                <a:lnTo>
                  <a:pt x="293" y="657"/>
                </a:lnTo>
                <a:lnTo>
                  <a:pt x="298" y="661"/>
                </a:lnTo>
                <a:lnTo>
                  <a:pt x="301" y="665"/>
                </a:lnTo>
                <a:lnTo>
                  <a:pt x="304" y="670"/>
                </a:lnTo>
                <a:lnTo>
                  <a:pt x="307" y="674"/>
                </a:lnTo>
                <a:lnTo>
                  <a:pt x="311" y="680"/>
                </a:lnTo>
                <a:lnTo>
                  <a:pt x="312" y="685"/>
                </a:lnTo>
                <a:lnTo>
                  <a:pt x="314" y="692"/>
                </a:lnTo>
                <a:lnTo>
                  <a:pt x="315" y="697"/>
                </a:lnTo>
                <a:lnTo>
                  <a:pt x="315" y="703"/>
                </a:lnTo>
                <a:lnTo>
                  <a:pt x="315" y="710"/>
                </a:lnTo>
                <a:lnTo>
                  <a:pt x="314" y="715"/>
                </a:lnTo>
                <a:lnTo>
                  <a:pt x="312" y="720"/>
                </a:lnTo>
                <a:lnTo>
                  <a:pt x="311" y="727"/>
                </a:lnTo>
                <a:lnTo>
                  <a:pt x="307" y="731"/>
                </a:lnTo>
                <a:lnTo>
                  <a:pt x="304" y="737"/>
                </a:lnTo>
                <a:lnTo>
                  <a:pt x="301" y="741"/>
                </a:lnTo>
                <a:lnTo>
                  <a:pt x="298" y="745"/>
                </a:lnTo>
                <a:lnTo>
                  <a:pt x="293" y="749"/>
                </a:lnTo>
                <a:lnTo>
                  <a:pt x="288" y="753"/>
                </a:lnTo>
                <a:lnTo>
                  <a:pt x="284" y="756"/>
                </a:lnTo>
                <a:lnTo>
                  <a:pt x="278" y="758"/>
                </a:lnTo>
                <a:lnTo>
                  <a:pt x="273" y="760"/>
                </a:lnTo>
                <a:lnTo>
                  <a:pt x="267" y="762"/>
                </a:lnTo>
                <a:lnTo>
                  <a:pt x="261" y="762"/>
                </a:lnTo>
                <a:lnTo>
                  <a:pt x="255" y="763"/>
                </a:lnTo>
                <a:close/>
                <a:moveTo>
                  <a:pt x="883" y="0"/>
                </a:moveTo>
                <a:lnTo>
                  <a:pt x="15" y="0"/>
                </a:lnTo>
                <a:lnTo>
                  <a:pt x="13" y="0"/>
                </a:lnTo>
                <a:lnTo>
                  <a:pt x="10" y="2"/>
                </a:lnTo>
                <a:lnTo>
                  <a:pt x="8" y="3"/>
                </a:lnTo>
                <a:lnTo>
                  <a:pt x="6" y="5"/>
                </a:lnTo>
                <a:lnTo>
                  <a:pt x="3" y="7"/>
                </a:lnTo>
                <a:lnTo>
                  <a:pt x="2" y="10"/>
                </a:lnTo>
                <a:lnTo>
                  <a:pt x="1" y="12"/>
                </a:lnTo>
                <a:lnTo>
                  <a:pt x="0" y="15"/>
                </a:lnTo>
                <a:lnTo>
                  <a:pt x="0" y="883"/>
                </a:lnTo>
                <a:lnTo>
                  <a:pt x="1" y="886"/>
                </a:lnTo>
                <a:lnTo>
                  <a:pt x="2" y="888"/>
                </a:lnTo>
                <a:lnTo>
                  <a:pt x="3" y="892"/>
                </a:lnTo>
                <a:lnTo>
                  <a:pt x="6" y="894"/>
                </a:lnTo>
                <a:lnTo>
                  <a:pt x="8" y="895"/>
                </a:lnTo>
                <a:lnTo>
                  <a:pt x="10" y="897"/>
                </a:lnTo>
                <a:lnTo>
                  <a:pt x="13" y="897"/>
                </a:lnTo>
                <a:lnTo>
                  <a:pt x="15" y="898"/>
                </a:lnTo>
                <a:lnTo>
                  <a:pt x="883" y="898"/>
                </a:lnTo>
                <a:lnTo>
                  <a:pt x="886" y="897"/>
                </a:lnTo>
                <a:lnTo>
                  <a:pt x="888" y="897"/>
                </a:lnTo>
                <a:lnTo>
                  <a:pt x="892" y="895"/>
                </a:lnTo>
                <a:lnTo>
                  <a:pt x="894" y="894"/>
                </a:lnTo>
                <a:lnTo>
                  <a:pt x="896" y="892"/>
                </a:lnTo>
                <a:lnTo>
                  <a:pt x="897" y="888"/>
                </a:lnTo>
                <a:lnTo>
                  <a:pt x="898" y="886"/>
                </a:lnTo>
                <a:lnTo>
                  <a:pt x="898" y="883"/>
                </a:lnTo>
                <a:lnTo>
                  <a:pt x="898" y="15"/>
                </a:lnTo>
                <a:lnTo>
                  <a:pt x="898" y="12"/>
                </a:lnTo>
                <a:lnTo>
                  <a:pt x="897" y="10"/>
                </a:lnTo>
                <a:lnTo>
                  <a:pt x="896" y="7"/>
                </a:lnTo>
                <a:lnTo>
                  <a:pt x="894" y="5"/>
                </a:lnTo>
                <a:lnTo>
                  <a:pt x="892" y="3"/>
                </a:lnTo>
                <a:lnTo>
                  <a:pt x="888" y="2"/>
                </a:lnTo>
                <a:lnTo>
                  <a:pt x="886" y="0"/>
                </a:lnTo>
                <a:lnTo>
                  <a:pt x="88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="" xmlns:a16="http://schemas.microsoft.com/office/drawing/2014/main" id="{2B913C0E-1603-4107-B243-4AFAC3B0B3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878" y="5361169"/>
            <a:ext cx="446453" cy="446453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="" xmlns:a16="http://schemas.microsoft.com/office/drawing/2014/main" id="{8B0DC58A-0379-443C-8CE9-96EAE09381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763" y="5157"/>
            <a:ext cx="1317242" cy="9900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2997151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21" grpId="0" animBg="1"/>
      <p:bldP spid="25" grpId="0" animBg="1"/>
      <p:bldP spid="27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3C28A15-83F3-4363-A15D-F1C92946456B}"/>
              </a:ext>
            </a:extLst>
          </p:cNvPr>
          <p:cNvSpPr/>
          <p:nvPr/>
        </p:nvSpPr>
        <p:spPr>
          <a:xfrm>
            <a:off x="765370" y="831896"/>
            <a:ext cx="3063053" cy="286232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kern="0" dirty="0">
              <a:solidFill>
                <a:srgbClr val="000000"/>
              </a:solidFill>
              <a:latin typeface="Franklin Gothic Book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Correlation analysis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(Taken mean across counties)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Franklin Gothic Book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Franklin Gothic Book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Franklin Gothic Book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Franklin Gothic Book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Franklin Gothic Book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kern="0" dirty="0">
              <a:solidFill>
                <a:srgbClr val="000000"/>
              </a:solidFill>
              <a:latin typeface="Franklin Gothic Book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="" xmlns:a16="http://schemas.microsoft.com/office/drawing/2014/main" id="{A3A80CAD-6719-4F52-B55C-BA0213258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216548"/>
              </p:ext>
            </p:extLst>
          </p:nvPr>
        </p:nvGraphicFramePr>
        <p:xfrm>
          <a:off x="818379" y="1726412"/>
          <a:ext cx="2970874" cy="197053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79769">
                  <a:extLst>
                    <a:ext uri="{9D8B030D-6E8A-4147-A177-3AD203B41FA5}">
                      <a16:colId xmlns="" xmlns:a16="http://schemas.microsoft.com/office/drawing/2014/main" val="1744353663"/>
                    </a:ext>
                  </a:extLst>
                </a:gridCol>
                <a:gridCol w="1291105">
                  <a:extLst>
                    <a:ext uri="{9D8B030D-6E8A-4147-A177-3AD203B41FA5}">
                      <a16:colId xmlns="" xmlns:a16="http://schemas.microsoft.com/office/drawing/2014/main" val="2159789764"/>
                    </a:ext>
                  </a:extLst>
                </a:gridCol>
              </a:tblGrid>
              <a:tr h="701376">
                <a:tc>
                  <a:txBody>
                    <a:bodyPr/>
                    <a:lstStyle/>
                    <a:p>
                      <a:r>
                        <a:rPr lang="en-US" sz="2000" dirty="0"/>
                        <a:t>Variables</a:t>
                      </a:r>
                      <a:endParaRPr lang="en-IN" sz="2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Correlation Value</a:t>
                      </a:r>
                      <a:endParaRPr lang="en-IN" sz="1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49847357"/>
                  </a:ext>
                </a:extLst>
              </a:tr>
              <a:tr h="634578">
                <a:tc>
                  <a:txBody>
                    <a:bodyPr/>
                    <a:lstStyle/>
                    <a:p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anklin Gothic Book"/>
                          <a:ea typeface="+mn-ea"/>
                          <a:cs typeface="+mn-cs"/>
                        </a:rPr>
                        <a:t>Confirmed cases and test count</a:t>
                      </a:r>
                      <a:endParaRPr lang="en-IN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anklin Gothic Book"/>
                          <a:ea typeface="+mn-ea"/>
                          <a:cs typeface="+mn-cs"/>
                        </a:rPr>
                        <a:t>0.956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07631918"/>
                  </a:ext>
                </a:extLst>
              </a:tr>
              <a:tr h="634578">
                <a:tc>
                  <a:txBody>
                    <a:bodyPr/>
                    <a:lstStyle/>
                    <a:p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anklin Gothic Book"/>
                          <a:ea typeface="+mn-ea"/>
                          <a:cs typeface="+mn-cs"/>
                        </a:rPr>
                        <a:t>Confirmed cases and deaths </a:t>
                      </a:r>
                      <a:endParaRPr lang="en-IN" sz="16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anklin Gothic Book"/>
                          <a:ea typeface="+mn-ea"/>
                          <a:cs typeface="+mn-cs"/>
                        </a:rPr>
                        <a:t>0.939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557679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B4755F0-0BCF-4410-A235-013E54B4544E}"/>
              </a:ext>
            </a:extLst>
          </p:cNvPr>
          <p:cNvSpPr txBox="1"/>
          <p:nvPr/>
        </p:nvSpPr>
        <p:spPr>
          <a:xfrm>
            <a:off x="4245566" y="831896"/>
            <a:ext cx="3592325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Missing Data Analysis for variables having significant correlation</a:t>
            </a:r>
          </a:p>
          <a:p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  <a:p>
            <a:endParaRPr lang="en-US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11" name="Table 11">
            <a:extLst>
              <a:ext uri="{FF2B5EF4-FFF2-40B4-BE49-F238E27FC236}">
                <a16:creationId xmlns="" xmlns:a16="http://schemas.microsoft.com/office/drawing/2014/main" id="{E0D421D6-2F27-4D29-857C-99A1379A26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529760"/>
              </p:ext>
            </p:extLst>
          </p:nvPr>
        </p:nvGraphicFramePr>
        <p:xfrm>
          <a:off x="4276409" y="1560618"/>
          <a:ext cx="3530637" cy="2133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81615">
                  <a:extLst>
                    <a:ext uri="{9D8B030D-6E8A-4147-A177-3AD203B41FA5}">
                      <a16:colId xmlns="" xmlns:a16="http://schemas.microsoft.com/office/drawing/2014/main" val="3365606059"/>
                    </a:ext>
                  </a:extLst>
                </a:gridCol>
                <a:gridCol w="1749022">
                  <a:extLst>
                    <a:ext uri="{9D8B030D-6E8A-4147-A177-3AD203B41FA5}">
                      <a16:colId xmlns="" xmlns:a16="http://schemas.microsoft.com/office/drawing/2014/main" val="3446000965"/>
                    </a:ext>
                  </a:extLst>
                </a:gridCol>
              </a:tblGrid>
              <a:tr h="5768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Variables</a:t>
                      </a:r>
                      <a:endParaRPr lang="en-IN" sz="1800" dirty="0"/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Percentage of Missing Values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1670831"/>
                  </a:ext>
                </a:extLst>
              </a:tr>
              <a:tr h="521897">
                <a:tc>
                  <a:txBody>
                    <a:bodyPr/>
                    <a:lstStyle/>
                    <a:p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International Air Passengers </a:t>
                      </a:r>
                      <a:endParaRPr lang="en-IN" sz="1600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30 %</a:t>
                      </a:r>
                      <a:endParaRPr lang="en-IN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10207707"/>
                  </a:ext>
                </a:extLst>
              </a:tr>
              <a:tr h="824049">
                <a:tc>
                  <a:txBody>
                    <a:bodyPr/>
                    <a:lstStyle/>
                    <a:p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YoY Reopened Seated Dinner Data </a:t>
                      </a:r>
                      <a:endParaRPr lang="en-IN" sz="1600" dirty="0"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80 %</a:t>
                      </a:r>
                    </a:p>
                    <a:p>
                      <a:endParaRPr lang="en-IN" dirty="0"/>
                    </a:p>
                    <a:p>
                      <a:endParaRPr lang="en-IN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51828380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500D8A2-493F-4B68-B624-82837DF61CE6}"/>
              </a:ext>
            </a:extLst>
          </p:cNvPr>
          <p:cNvSpPr txBox="1"/>
          <p:nvPr/>
        </p:nvSpPr>
        <p:spPr>
          <a:xfrm>
            <a:off x="8455774" y="900413"/>
            <a:ext cx="3592325" cy="24006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Conclusion from </a:t>
            </a:r>
            <a:r>
              <a:rPr lang="en-US" dirty="0">
                <a:solidFill>
                  <a:srgbClr val="92D050"/>
                </a:solidFill>
                <a:latin typeface="Franklin Gothic Book" panose="020B0503020102020204" pitchFamily="34" charset="0"/>
              </a:rPr>
              <a:t>Correlation</a:t>
            </a:r>
            <a:r>
              <a:rPr lang="en-US" dirty="0">
                <a:latin typeface="Franklin Gothic Book" panose="020B0503020102020204" pitchFamily="34" charset="0"/>
              </a:rPr>
              <a:t> and </a:t>
            </a:r>
            <a:r>
              <a:rPr lang="en-US" dirty="0">
                <a:solidFill>
                  <a:srgbClr val="FFC000"/>
                </a:solidFill>
                <a:latin typeface="Franklin Gothic Book" panose="020B0503020102020204" pitchFamily="34" charset="0"/>
              </a:rPr>
              <a:t>Missing Data </a:t>
            </a:r>
            <a:r>
              <a:rPr lang="en-US" dirty="0">
                <a:solidFill>
                  <a:schemeClr val="tx1"/>
                </a:solidFill>
                <a:latin typeface="Franklin Gothic Book" panose="020B0503020102020204" pitchFamily="34" charset="0"/>
              </a:rPr>
              <a:t>Analysis</a:t>
            </a:r>
          </a:p>
          <a:p>
            <a:endParaRPr lang="en-US" dirty="0">
              <a:latin typeface="Franklin Gothic Book" panose="020B05030201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Franklin Gothic Book" panose="020B0503020102020204" pitchFamily="34" charset="0"/>
              </a:rPr>
              <a:t>Due to strong positive correlation between confirmed cases and test count we have selected </a:t>
            </a:r>
            <a:r>
              <a:rPr lang="en-US" sz="1600" i="1" u="sng" dirty="0">
                <a:solidFill>
                  <a:srgbClr val="FF0000"/>
                </a:solidFill>
                <a:latin typeface="Franklin Gothic Book" panose="020B0503020102020204" pitchFamily="34" charset="0"/>
              </a:rPr>
              <a:t>test count </a:t>
            </a:r>
            <a:r>
              <a:rPr lang="en-US" sz="1600" dirty="0">
                <a:solidFill>
                  <a:srgbClr val="FF0000"/>
                </a:solidFill>
                <a:latin typeface="Franklin Gothic Book" panose="020B0503020102020204" pitchFamily="34" charset="0"/>
              </a:rPr>
              <a:t>as the independent variable for our </a:t>
            </a:r>
            <a:r>
              <a:rPr lang="en-US" sz="1600" i="1" u="sng" dirty="0">
                <a:solidFill>
                  <a:srgbClr val="FF0000"/>
                </a:solidFill>
                <a:latin typeface="Franklin Gothic Book" panose="020B0503020102020204" pitchFamily="34" charset="0"/>
              </a:rPr>
              <a:t>regression model </a:t>
            </a:r>
            <a:r>
              <a:rPr lang="en-US" sz="1600" dirty="0">
                <a:latin typeface="Franklin Gothic Book" panose="020B0503020102020204" pitchFamily="34" charset="0"/>
              </a:rPr>
              <a:t>{ </a:t>
            </a:r>
            <a:r>
              <a:rPr lang="en-US" sz="1000" dirty="0">
                <a:latin typeface="Franklin Gothic Book" panose="020B0503020102020204" pitchFamily="34" charset="0"/>
              </a:rPr>
              <a:t>discussed in next slide</a:t>
            </a:r>
            <a:r>
              <a:rPr lang="en-US" sz="1600" dirty="0">
                <a:latin typeface="Franklin Gothic Book" panose="020B0503020102020204" pitchFamily="34" charset="0"/>
              </a:rPr>
              <a:t>}</a:t>
            </a:r>
          </a:p>
          <a:p>
            <a:endParaRPr lang="en-US" sz="1600" dirty="0">
              <a:latin typeface="Franklin Gothic Book" panose="020B05030201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25F0AE6-B9C3-489D-914A-BAE6FD80C8F2}"/>
              </a:ext>
            </a:extLst>
          </p:cNvPr>
          <p:cNvSpPr txBox="1"/>
          <p:nvPr/>
        </p:nvSpPr>
        <p:spPr>
          <a:xfrm>
            <a:off x="4677624" y="3848106"/>
            <a:ext cx="2728210" cy="26161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Franklin Gothic Book" panose="020B0503020102020204" pitchFamily="34" charset="0"/>
              </a:rPr>
              <a:t>Graphical Analysis</a:t>
            </a:r>
          </a:p>
          <a:p>
            <a:endParaRPr lang="en-US" dirty="0">
              <a:latin typeface="Franklin Gothic Book" panose="020B0503020102020204" pitchFamily="34" charset="0"/>
            </a:endParaRPr>
          </a:p>
          <a:p>
            <a:pPr marL="342900" indent="-342900">
              <a:buAutoNum type="alphaLcPeriod"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cs typeface="Times New Roman" panose="02020603050405020304" pitchFamily="18" charset="0"/>
              </a:rPr>
              <a:t>The peak in daily cases was achieved around 8</a:t>
            </a:r>
            <a:r>
              <a:rPr kumimoji="0" lang="en-US" sz="16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cs typeface="Times New Roman" panose="02020603050405020304" pitchFamily="18" charset="0"/>
              </a:rPr>
              <a:t>th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cs typeface="Times New Roman" panose="02020603050405020304" pitchFamily="18" charset="0"/>
              </a:rPr>
              <a:t> January, 2021 and after that cases have been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 panose="020B0503020102020204" pitchFamily="34" charset="0"/>
                <a:cs typeface="Times New Roman" panose="02020603050405020304" pitchFamily="18" charset="0"/>
              </a:rPr>
              <a:t>decreasing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cs typeface="Times New Roman" panose="02020603050405020304" pitchFamily="18" charset="0"/>
              </a:rPr>
              <a:t> all over USA </a:t>
            </a:r>
            <a:r>
              <a:rPr lang="en-US" sz="16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LcPeriod"/>
            </a:pPr>
            <a:r>
              <a:rPr lang="en-US" sz="16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There was a </a:t>
            </a:r>
            <a:r>
              <a:rPr lang="en-US" sz="1600" b="1" dirty="0">
                <a:solidFill>
                  <a:srgbClr val="00B0F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significant increase in cases </a:t>
            </a:r>
            <a:r>
              <a:rPr lang="en-US" sz="16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around 1</a:t>
            </a:r>
            <a:r>
              <a:rPr lang="en-US" sz="1600" baseline="300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st</a:t>
            </a:r>
            <a:r>
              <a:rPr lang="en-US" sz="1600" dirty="0">
                <a:solidFill>
                  <a:srgbClr val="000000"/>
                </a:solidFill>
                <a:latin typeface="Franklin Gothic Book" panose="020B0503020102020204" pitchFamily="34" charset="0"/>
                <a:cs typeface="Times New Roman" panose="02020603050405020304" pitchFamily="18" charset="0"/>
              </a:rPr>
              <a:t> November, 2020</a:t>
            </a:r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9D14275D-BC44-43FF-939A-CF6C4C86FCE7}"/>
              </a:ext>
            </a:extLst>
          </p:cNvPr>
          <p:cNvSpPr txBox="1"/>
          <p:nvPr/>
        </p:nvSpPr>
        <p:spPr>
          <a:xfrm>
            <a:off x="183669" y="6451866"/>
            <a:ext cx="3999767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Number of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A9D4DB">
                    <a:lumMod val="75000"/>
                  </a:srgbClr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Daily Cases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was plotted against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A9D4DB">
                    <a:lumMod val="75000"/>
                  </a:srgbClr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Days</a:t>
            </a:r>
            <a:endParaRPr lang="en-IN" sz="1400" dirty="0">
              <a:latin typeface="Franklin Gothic Book" panose="020B05030201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D2AD9A4-3AFB-4E2C-9198-F5AB19D443FA}"/>
              </a:ext>
            </a:extLst>
          </p:cNvPr>
          <p:cNvSpPr txBox="1"/>
          <p:nvPr/>
        </p:nvSpPr>
        <p:spPr>
          <a:xfrm>
            <a:off x="304800" y="92765"/>
            <a:ext cx="3339548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Data Insights</a:t>
            </a:r>
            <a:endParaRPr lang="en-I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lus Sign 1">
            <a:extLst>
              <a:ext uri="{FF2B5EF4-FFF2-40B4-BE49-F238E27FC236}">
                <a16:creationId xmlns="" xmlns:a16="http://schemas.microsoft.com/office/drawing/2014/main" id="{B68017BA-5FD5-4799-95A1-29F9470949DF}"/>
              </a:ext>
            </a:extLst>
          </p:cNvPr>
          <p:cNvSpPr/>
          <p:nvPr/>
        </p:nvSpPr>
        <p:spPr>
          <a:xfrm>
            <a:off x="3845329" y="2085368"/>
            <a:ext cx="383333" cy="583731"/>
          </a:xfrm>
          <a:prstGeom prst="mathPlu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Arrow: Left 3">
            <a:extLst>
              <a:ext uri="{FF2B5EF4-FFF2-40B4-BE49-F238E27FC236}">
                <a16:creationId xmlns="" xmlns:a16="http://schemas.microsoft.com/office/drawing/2014/main" id="{A6B3AE11-9639-4671-92A8-3812640D4E7D}"/>
              </a:ext>
            </a:extLst>
          </p:cNvPr>
          <p:cNvSpPr/>
          <p:nvPr/>
        </p:nvSpPr>
        <p:spPr>
          <a:xfrm>
            <a:off x="4305783" y="5130967"/>
            <a:ext cx="248466" cy="327378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Equals 4">
            <a:extLst>
              <a:ext uri="{FF2B5EF4-FFF2-40B4-BE49-F238E27FC236}">
                <a16:creationId xmlns="" xmlns:a16="http://schemas.microsoft.com/office/drawing/2014/main" id="{0AF7C4CE-E0C4-4718-B5B6-EE39F278BB30}"/>
              </a:ext>
            </a:extLst>
          </p:cNvPr>
          <p:cNvSpPr/>
          <p:nvPr/>
        </p:nvSpPr>
        <p:spPr>
          <a:xfrm>
            <a:off x="7947378" y="2167467"/>
            <a:ext cx="398910" cy="469252"/>
          </a:xfrm>
          <a:prstGeom prst="mathEqua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9D14275D-BC44-43FF-939A-CF6C4C86FCE7}"/>
              </a:ext>
            </a:extLst>
          </p:cNvPr>
          <p:cNvSpPr txBox="1"/>
          <p:nvPr/>
        </p:nvSpPr>
        <p:spPr>
          <a:xfrm>
            <a:off x="7997854" y="6451866"/>
            <a:ext cx="3999767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Cumulative Count of Cases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plotted</a:t>
            </a:r>
            <a:r>
              <a:rPr kumimoji="0" lang="en-US" sz="14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 against </a:t>
            </a:r>
            <a:r>
              <a:rPr kumimoji="0" lang="en-US" sz="1400" b="1" i="0" u="none" strike="noStrike" kern="1200" cap="none" spc="0" normalizeH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Days</a:t>
            </a:r>
            <a:endParaRPr lang="en-IN" sz="1400" b="1" dirty="0">
              <a:solidFill>
                <a:srgbClr val="00B0F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467522" y="5130967"/>
            <a:ext cx="308681" cy="32197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43" y="3848106"/>
            <a:ext cx="4088220" cy="25602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7377" y="3694218"/>
            <a:ext cx="4100721" cy="271409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427164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2" grpId="0" animBg="1"/>
      <p:bldP spid="14" grpId="0" animBg="1"/>
      <p:bldP spid="15" grpId="0" animBg="1"/>
      <p:bldP spid="2" grpId="0" animBg="1"/>
      <p:bldP spid="4" grpId="0" animBg="1"/>
      <p:bldP spid="5" grpId="0" animBg="1"/>
      <p:bldP spid="17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5DB2D471-9C2D-4D74-A427-B5D248B91803}"/>
              </a:ext>
            </a:extLst>
          </p:cNvPr>
          <p:cNvSpPr/>
          <p:nvPr/>
        </p:nvSpPr>
        <p:spPr>
          <a:xfrm>
            <a:off x="1" y="61895"/>
            <a:ext cx="12072729" cy="3039823"/>
          </a:xfrm>
          <a:prstGeom prst="roundRect">
            <a:avLst/>
          </a:prstGeom>
          <a:solidFill>
            <a:schemeClr val="tx1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59755CCA-41EB-4849-B922-780153307085}"/>
              </a:ext>
            </a:extLst>
          </p:cNvPr>
          <p:cNvSpPr/>
          <p:nvPr/>
        </p:nvSpPr>
        <p:spPr>
          <a:xfrm>
            <a:off x="4097867" y="1257414"/>
            <a:ext cx="3720916" cy="167131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Time Series (Mean Multiplier) Model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</a:t>
            </a:r>
            <a:r>
              <a:rPr kumimoji="0" lang="en-US" sz="1600" b="1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</a:t>
            </a:r>
            <a:r>
              <a:rPr kumimoji="0" lang="en-US" sz="1600" b="1" i="1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</a:t>
            </a: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= m</a:t>
            </a:r>
            <a:r>
              <a:rPr kumimoji="0" lang="en-US" sz="1600" b="1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* C</a:t>
            </a:r>
            <a:r>
              <a:rPr kumimoji="0" lang="en-US" sz="1600" b="1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i-1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algn="ctr">
              <a:defRPr/>
            </a:pPr>
            <a:r>
              <a:rPr lang="en-US" sz="1600" dirty="0">
                <a:solidFill>
                  <a:srgbClr val="000000"/>
                </a:solidFill>
              </a:rPr>
              <a:t>[</a:t>
            </a:r>
            <a:r>
              <a:rPr lang="en-US" sz="1600" dirty="0" err="1">
                <a:solidFill>
                  <a:srgbClr val="000000"/>
                </a:solidFill>
              </a:rPr>
              <a:t>C</a:t>
            </a:r>
            <a:r>
              <a:rPr lang="en-US" sz="1600" baseline="-25000" dirty="0" err="1">
                <a:solidFill>
                  <a:srgbClr val="000000"/>
                </a:solidFill>
              </a:rPr>
              <a:t>i</a:t>
            </a:r>
            <a:r>
              <a:rPr lang="en-US" sz="1600" dirty="0">
                <a:solidFill>
                  <a:srgbClr val="000000"/>
                </a:solidFill>
              </a:rPr>
              <a:t>=Cases on </a:t>
            </a:r>
            <a:r>
              <a:rPr lang="en-US" sz="1600" dirty="0" err="1">
                <a:solidFill>
                  <a:srgbClr val="000000"/>
                </a:solidFill>
              </a:rPr>
              <a:t>i</a:t>
            </a:r>
            <a:r>
              <a:rPr lang="en-US" sz="1600" baseline="30000" dirty="0" err="1">
                <a:solidFill>
                  <a:srgbClr val="000000"/>
                </a:solidFill>
              </a:rPr>
              <a:t>th</a:t>
            </a:r>
            <a:r>
              <a:rPr lang="en-US" sz="1600" dirty="0">
                <a:solidFill>
                  <a:srgbClr val="000000"/>
                </a:solidFill>
              </a:rPr>
              <a:t> day]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Estimate m and k: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              m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= (m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i-1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+m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i-2+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m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i-3…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m</a:t>
            </a:r>
            <a:r>
              <a:rPr kumimoji="0" lang="en-US" sz="1600" b="0" i="1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i-k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)/k</a:t>
            </a: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7D3958D5-CE7E-4B4A-AB92-FE2D14067554}"/>
              </a:ext>
            </a:extLst>
          </p:cNvPr>
          <p:cNvSpPr/>
          <p:nvPr/>
        </p:nvSpPr>
        <p:spPr>
          <a:xfrm>
            <a:off x="236012" y="1264777"/>
            <a:ext cx="3245476" cy="16776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Linear Regression Model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</a:t>
            </a:r>
            <a:r>
              <a:rPr kumimoji="0" lang="en-US" sz="1600" b="1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= b</a:t>
            </a:r>
            <a:r>
              <a:rPr kumimoji="0" lang="en-US" sz="1600" b="1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1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* Test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Count</a:t>
            </a:r>
            <a:r>
              <a:rPr kumimoji="0" lang="en-US" sz="1600" b="1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+ b</a:t>
            </a:r>
            <a:r>
              <a:rPr kumimoji="0" lang="en-US" sz="1600" b="1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-25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[C</a:t>
            </a:r>
            <a:r>
              <a:rPr lang="en-US" sz="1600" baseline="-25000" dirty="0" err="1">
                <a:solidFill>
                  <a:srgbClr val="000000"/>
                </a:solidFill>
                <a:latin typeface="Franklin Gothic Book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Franklin Gothic Book"/>
              </a:rPr>
              <a:t>=Cases on </a:t>
            </a:r>
            <a:r>
              <a:rPr lang="en-US" sz="1600" dirty="0" err="1">
                <a:solidFill>
                  <a:srgbClr val="000000"/>
                </a:solidFill>
                <a:latin typeface="Franklin Gothic Book"/>
              </a:rPr>
              <a:t>i</a:t>
            </a:r>
            <a:r>
              <a:rPr lang="en-US" sz="1600" baseline="30000" dirty="0" err="1">
                <a:solidFill>
                  <a:srgbClr val="000000"/>
                </a:solidFill>
                <a:latin typeface="Franklin Gothic Book"/>
              </a:rPr>
              <a:t>th</a:t>
            </a:r>
            <a:r>
              <a:rPr lang="en-US" sz="1600" dirty="0">
                <a:solidFill>
                  <a:srgbClr val="000000"/>
                </a:solidFill>
                <a:latin typeface="Franklin Gothic Book"/>
              </a:rPr>
              <a:t> day]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    Estimate b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and b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0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through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         least square method.</a:t>
            </a: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6DD957CD-C910-4680-9BBF-8E4D92DB597D}"/>
              </a:ext>
            </a:extLst>
          </p:cNvPr>
          <p:cNvSpPr/>
          <p:nvPr/>
        </p:nvSpPr>
        <p:spPr>
          <a:xfrm>
            <a:off x="8338144" y="1264777"/>
            <a:ext cx="3553486" cy="165308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Cambria Math" panose="02040503050406030204" pitchFamily="18" charset="0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Cambria Math" panose="02040503050406030204" pitchFamily="18" charset="0"/>
                <a:cs typeface="+mn-cs"/>
              </a:rPr>
              <a:t>0.9* Pred. Value from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Cambria Math" panose="02040503050406030204" pitchFamily="18" charset="0"/>
                <a:cs typeface="+mn-cs"/>
              </a:rPr>
              <a:t>Model-2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Cambria Math" panose="02040503050406030204" pitchFamily="18" charset="0"/>
                <a:cs typeface="+mn-cs"/>
              </a:rPr>
              <a:t> (with k=6) + 0.1 * Pred. Value from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Cambria Math" panose="02040503050406030204" pitchFamily="18" charset="0"/>
                <a:cs typeface="+mn-cs"/>
              </a:rPr>
              <a:t>Model-1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Cambria Math" panose="02040503050406030204" pitchFamily="18" charset="0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Cambria Math" panose="02040503050406030204" pitchFamily="18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Cambria Math" panose="02040503050406030204" pitchFamily="18" charset="0"/>
                <a:cs typeface="+mn-cs"/>
              </a:rPr>
              <a:t>(County Wise, i.e. different Regression model for different County).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="" xmlns:a16="http://schemas.microsoft.com/office/drawing/2014/main" id="{776C606E-6124-4D6F-9BFE-8CDD72DE3DD8}"/>
              </a:ext>
            </a:extLst>
          </p:cNvPr>
          <p:cNvSpPr/>
          <p:nvPr/>
        </p:nvSpPr>
        <p:spPr>
          <a:xfrm>
            <a:off x="1430785" y="809141"/>
            <a:ext cx="1139687" cy="337582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Model 1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="" xmlns:a16="http://schemas.microsoft.com/office/drawing/2014/main" id="{120FB5EA-1009-4A80-8D9B-5465B9AE30E4}"/>
              </a:ext>
            </a:extLst>
          </p:cNvPr>
          <p:cNvSpPr/>
          <p:nvPr/>
        </p:nvSpPr>
        <p:spPr>
          <a:xfrm>
            <a:off x="5202249" y="809141"/>
            <a:ext cx="1139687" cy="337582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Model 2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="" xmlns:a16="http://schemas.microsoft.com/office/drawing/2014/main" id="{E7CD73F2-7F0E-40F6-89C5-8B66A49EE9B1}"/>
              </a:ext>
            </a:extLst>
          </p:cNvPr>
          <p:cNvSpPr/>
          <p:nvPr/>
        </p:nvSpPr>
        <p:spPr>
          <a:xfrm>
            <a:off x="7951303" y="809151"/>
            <a:ext cx="3617844" cy="337582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Final Model(Hybrid Model)</a:t>
            </a:r>
          </a:p>
        </p:txBody>
      </p:sp>
      <p:sp>
        <p:nvSpPr>
          <p:cNvPr id="14" name="Title 2">
            <a:extLst>
              <a:ext uri="{FF2B5EF4-FFF2-40B4-BE49-F238E27FC236}">
                <a16:creationId xmlns="" xmlns:a16="http://schemas.microsoft.com/office/drawing/2014/main" id="{28F9CE86-FC98-4483-B576-EE5BD10A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339" y="237866"/>
            <a:ext cx="4941477" cy="46033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25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Modelling Confirmed  Cases</a:t>
            </a:r>
            <a:endParaRPr lang="en-IN" sz="25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="" xmlns:a16="http://schemas.microsoft.com/office/drawing/2014/main" id="{652F465D-353F-42FB-A01C-F90AEFDB7248}"/>
              </a:ext>
            </a:extLst>
          </p:cNvPr>
          <p:cNvSpPr/>
          <p:nvPr/>
        </p:nvSpPr>
        <p:spPr>
          <a:xfrm>
            <a:off x="6408792" y="3134629"/>
            <a:ext cx="5663938" cy="3661473"/>
          </a:xfrm>
          <a:prstGeom prst="roundRect">
            <a:avLst/>
          </a:prstGeom>
          <a:solidFill>
            <a:schemeClr val="tx1"/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              Thus, C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= f( Test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Count</a:t>
            </a:r>
            <a:r>
              <a:rPr kumimoji="0" lang="en-US" sz="1600" b="0" i="0" u="none" strike="noStrike" kern="1200" cap="none" spc="0" normalizeH="0" baseline="-2500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,C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i-1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, C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i-2,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C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i-3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,….C</a:t>
            </a:r>
            <a:r>
              <a:rPr kumimoji="0" lang="en-US" sz="16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i-k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F6663AD0-2917-4316-A8EF-A3C634E17006}"/>
              </a:ext>
            </a:extLst>
          </p:cNvPr>
          <p:cNvSpPr/>
          <p:nvPr/>
        </p:nvSpPr>
        <p:spPr>
          <a:xfrm>
            <a:off x="7422163" y="3163616"/>
            <a:ext cx="3637196" cy="493643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Top Drivers of Model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68BCD80B-03EE-4FD8-9829-70EAFBC19B8E}"/>
              </a:ext>
            </a:extLst>
          </p:cNvPr>
          <p:cNvSpPr/>
          <p:nvPr/>
        </p:nvSpPr>
        <p:spPr>
          <a:xfrm>
            <a:off x="119268" y="3163616"/>
            <a:ext cx="6222668" cy="3694384"/>
          </a:xfrm>
          <a:prstGeom prst="roundRect">
            <a:avLst/>
          </a:prstGeom>
          <a:solidFill>
            <a:schemeClr val="tx1"/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CC58DCAD-3AA1-4DCE-B984-200D409C9641}"/>
              </a:ext>
            </a:extLst>
          </p:cNvPr>
          <p:cNvSpPr/>
          <p:nvPr/>
        </p:nvSpPr>
        <p:spPr>
          <a:xfrm>
            <a:off x="1201327" y="3248479"/>
            <a:ext cx="3538331" cy="493643"/>
          </a:xfrm>
          <a:prstGeom prst="rect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Validation Results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="" xmlns:a16="http://schemas.microsoft.com/office/drawing/2014/main" id="{24405E93-EBF6-4507-BBF1-829A780296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47" y="3732653"/>
            <a:ext cx="4240694" cy="248651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227D101F-A80C-48B5-97D3-3F30711C6829}"/>
              </a:ext>
            </a:extLst>
          </p:cNvPr>
          <p:cNvSpPr/>
          <p:nvPr/>
        </p:nvSpPr>
        <p:spPr>
          <a:xfrm>
            <a:off x="557752" y="6385450"/>
            <a:ext cx="5345700" cy="47255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Times New Roman" panose="02020603050405020304" pitchFamily="18" charset="0"/>
              </a:rPr>
              <a:t>Thus,</a:t>
            </a: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Times New Roman" panose="02020603050405020304" pitchFamily="18" charset="0"/>
              </a:rPr>
              <a:t>Hybrid Model with K=6, has the Minimal</a:t>
            </a:r>
            <a:r>
              <a:rPr kumimoji="0" lang="en-US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Times New Roman" panose="02020603050405020304" pitchFamily="18" charset="0"/>
              </a:rPr>
              <a:t> RMSE </a:t>
            </a:r>
            <a:r>
              <a:rPr lang="en-US" sz="1600" noProof="0" dirty="0">
                <a:solidFill>
                  <a:srgbClr val="000000"/>
                </a:solidFill>
                <a:latin typeface="Franklin Gothic Book"/>
                <a:cs typeface="Times New Roman" panose="02020603050405020304" pitchFamily="18" charset="0"/>
              </a:rPr>
              <a:t>value.</a:t>
            </a: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="" xmlns:a16="http://schemas.microsoft.com/office/drawing/2014/main" id="{387276EC-6E23-4DF3-B19C-27FFDDC8CE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4984000"/>
              </p:ext>
            </p:extLst>
          </p:nvPr>
        </p:nvGraphicFramePr>
        <p:xfrm>
          <a:off x="6586330" y="3657258"/>
          <a:ext cx="5187339" cy="2796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Arrow: Right 21">
            <a:extLst>
              <a:ext uri="{FF2B5EF4-FFF2-40B4-BE49-F238E27FC236}">
                <a16:creationId xmlns="" xmlns:a16="http://schemas.microsoft.com/office/drawing/2014/main" id="{6AF68634-2A5E-4B8C-A440-D6B2E0207BE3}"/>
              </a:ext>
            </a:extLst>
          </p:cNvPr>
          <p:cNvSpPr/>
          <p:nvPr/>
        </p:nvSpPr>
        <p:spPr>
          <a:xfrm>
            <a:off x="3592161" y="1886008"/>
            <a:ext cx="324606" cy="4064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Arrow: Right 22">
            <a:extLst>
              <a:ext uri="{FF2B5EF4-FFF2-40B4-BE49-F238E27FC236}">
                <a16:creationId xmlns="" xmlns:a16="http://schemas.microsoft.com/office/drawing/2014/main" id="{D8739A76-D9FD-486C-BB03-E3797899B494}"/>
              </a:ext>
            </a:extLst>
          </p:cNvPr>
          <p:cNvSpPr/>
          <p:nvPr/>
        </p:nvSpPr>
        <p:spPr>
          <a:xfrm>
            <a:off x="7916160" y="1935408"/>
            <a:ext cx="324606" cy="4064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9149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9" grpId="0" animBg="1"/>
      <p:bldP spid="21" grpId="0" animBg="1"/>
      <p:bldGraphic spid="2" grpId="0">
        <p:bldAsOne/>
      </p:bldGraphic>
      <p:bldP spid="22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6896" y="145774"/>
            <a:ext cx="5690807" cy="46508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Top 5 States worst affected by COVID</a:t>
            </a:r>
            <a:endParaRPr lang="en-IN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896" y="798490"/>
            <a:ext cx="11927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96" y="788617"/>
            <a:ext cx="3902299" cy="258890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8604" y="317461"/>
            <a:ext cx="4252705" cy="306501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5" name="Rectangle 14"/>
          <p:cNvSpPr/>
          <p:nvPr/>
        </p:nvSpPr>
        <p:spPr>
          <a:xfrm>
            <a:off x="178749" y="5126670"/>
            <a:ext cx="5638954" cy="7558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u="sng" dirty="0">
                <a:solidFill>
                  <a:schemeClr val="bg1"/>
                </a:solidFill>
              </a:rPr>
              <a:t>CONCLUSION</a:t>
            </a:r>
            <a:r>
              <a:rPr lang="en-US" dirty="0">
                <a:solidFill>
                  <a:schemeClr val="bg1"/>
                </a:solidFill>
              </a:rPr>
              <a:t> : The Top-5 States worst hit by COVID, are</a:t>
            </a:r>
            <a:r>
              <a:rPr lang="en-US" i="1" dirty="0"/>
              <a:t>:-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7537" y="788618"/>
            <a:ext cx="3772725" cy="2588806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828317" y="3349705"/>
            <a:ext cx="26132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Source: Centre for Disease Control and Prevention, US </a:t>
            </a:r>
            <a:endParaRPr lang="en-IN" sz="8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92550" y="3353265"/>
            <a:ext cx="3335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                                      </a:t>
            </a:r>
            <a:r>
              <a:rPr lang="en-US" sz="800" dirty="0">
                <a:solidFill>
                  <a:schemeClr val="bg1"/>
                </a:solidFill>
              </a:rPr>
              <a:t>Source: Bureau of Labor Statistics, US</a:t>
            </a:r>
            <a:endParaRPr lang="en-IN" sz="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91204" y="3377423"/>
            <a:ext cx="370176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cs typeface="Times New Roman" panose="02020603050405020304" pitchFamily="18" charset="0"/>
              </a:rPr>
              <a:t>Dashed parts are forecasted values for 5 states</a:t>
            </a:r>
            <a:endParaRPr lang="en-US" sz="800" i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577" y="3959315"/>
            <a:ext cx="3809960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Pandemic Severity Factor </a:t>
            </a:r>
            <a:endParaRPr lang="en-IN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67537" y="3959315"/>
            <a:ext cx="374474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 Impact Factor</a:t>
            </a:r>
            <a:endParaRPr lang="en-IN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4836" y="3663559"/>
            <a:ext cx="41746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cs typeface="Times New Roman" panose="02020603050405020304" pitchFamily="18" charset="0"/>
              </a:rPr>
              <a:t>Top 5 States according to case fatality rate</a:t>
            </a:r>
            <a:endParaRPr lang="en-IN" sz="12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67537" y="3672937"/>
            <a:ext cx="38099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cs typeface="Times New Roman" panose="02020603050405020304" pitchFamily="18" charset="0"/>
              </a:rPr>
              <a:t>Top 5 States by increase in Unemployment rate</a:t>
            </a:r>
            <a:endParaRPr lang="en-IN" sz="12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12277" y="3964915"/>
            <a:ext cx="4174648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Predicted Scenario</a:t>
            </a:r>
            <a:endParaRPr lang="en-IN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B433580-125A-48F3-BA99-2797C17EDF97}"/>
              </a:ext>
            </a:extLst>
          </p:cNvPr>
          <p:cNvSpPr txBox="1"/>
          <p:nvPr/>
        </p:nvSpPr>
        <p:spPr>
          <a:xfrm>
            <a:off x="8112862" y="3685200"/>
            <a:ext cx="37447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 5 States by total cases</a:t>
            </a:r>
            <a:endParaRPr lang="en-IN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="" xmlns:a16="http://schemas.microsoft.com/office/drawing/2014/main" id="{1C83C176-D24E-4449-AB4F-5612061C9541}"/>
              </a:ext>
            </a:extLst>
          </p:cNvPr>
          <p:cNvSpPr/>
          <p:nvPr/>
        </p:nvSpPr>
        <p:spPr>
          <a:xfrm>
            <a:off x="6264121" y="4487225"/>
            <a:ext cx="2329805" cy="5692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CALIFORNIA</a:t>
            </a:r>
          </a:p>
          <a:p>
            <a:pPr algn="ctr"/>
            <a:endParaRPr lang="en-IN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="" xmlns:a16="http://schemas.microsoft.com/office/drawing/2014/main" id="{2ECCCA9E-C002-492A-BC3F-1E1250CFB19C}"/>
              </a:ext>
            </a:extLst>
          </p:cNvPr>
          <p:cNvSpPr/>
          <p:nvPr/>
        </p:nvSpPr>
        <p:spPr>
          <a:xfrm>
            <a:off x="6264121" y="5884419"/>
            <a:ext cx="2329805" cy="5692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NEW YORK</a:t>
            </a:r>
          </a:p>
          <a:p>
            <a:pPr algn="ctr"/>
            <a:endParaRPr lang="en-IN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="" xmlns:a16="http://schemas.microsoft.com/office/drawing/2014/main" id="{45B6A632-121D-416B-BE63-044BE2809530}"/>
              </a:ext>
            </a:extLst>
          </p:cNvPr>
          <p:cNvSpPr/>
          <p:nvPr/>
        </p:nvSpPr>
        <p:spPr>
          <a:xfrm>
            <a:off x="7912280" y="5185822"/>
            <a:ext cx="2329805" cy="5692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MASSACHUSETTS</a:t>
            </a:r>
          </a:p>
          <a:p>
            <a:pPr algn="ctr"/>
            <a:endParaRPr lang="en-IN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="" xmlns:a16="http://schemas.microsoft.com/office/drawing/2014/main" id="{C81560A2-0810-4D43-A513-490A3D559028}"/>
              </a:ext>
            </a:extLst>
          </p:cNvPr>
          <p:cNvSpPr/>
          <p:nvPr/>
        </p:nvSpPr>
        <p:spPr>
          <a:xfrm>
            <a:off x="9763162" y="4447925"/>
            <a:ext cx="2329805" cy="5692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/>
              <a:t>ILLINOIS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="" xmlns:a16="http://schemas.microsoft.com/office/drawing/2014/main" id="{5146F350-7788-49D8-99DB-8F6075BA6234}"/>
              </a:ext>
            </a:extLst>
          </p:cNvPr>
          <p:cNvSpPr/>
          <p:nvPr/>
        </p:nvSpPr>
        <p:spPr>
          <a:xfrm>
            <a:off x="9763161" y="5884419"/>
            <a:ext cx="2329805" cy="56927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TEXAS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3371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/>
      <p:bldP spid="4" grpId="0"/>
      <p:bldP spid="5" grpId="0"/>
      <p:bldP spid="8" grpId="0" animBg="1"/>
      <p:bldP spid="16" grpId="0" animBg="1"/>
      <p:bldP spid="13" grpId="0"/>
      <p:bldP spid="19" grpId="0"/>
      <p:bldP spid="20" grpId="0" animBg="1"/>
      <p:bldP spid="18" grpId="0"/>
      <p:bldP spid="1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="" xmlns:a16="http://schemas.microsoft.com/office/drawing/2014/main" id="{B8DB8338-78DD-4BEA-8FA9-25E3C58BB5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0667246"/>
              </p:ext>
            </p:extLst>
          </p:nvPr>
        </p:nvGraphicFramePr>
        <p:xfrm>
          <a:off x="0" y="-304800"/>
          <a:ext cx="7500730" cy="3538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="" xmlns:a16="http://schemas.microsoft.com/office/drawing/2014/main" id="{259BEA6A-C496-4C0B-ADC4-A9ED18725F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2969327"/>
              </p:ext>
            </p:extLst>
          </p:nvPr>
        </p:nvGraphicFramePr>
        <p:xfrm>
          <a:off x="7089913" y="424070"/>
          <a:ext cx="5102086" cy="2107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55DB52B-7E21-48F8-B9C7-B1E87483C0D0}"/>
              </a:ext>
            </a:extLst>
          </p:cNvPr>
          <p:cNvSpPr txBox="1"/>
          <p:nvPr/>
        </p:nvSpPr>
        <p:spPr>
          <a:xfrm>
            <a:off x="1325217" y="2531165"/>
            <a:ext cx="2968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E2B9B38-204C-49A4-8D6D-08DB59E7AE28}"/>
              </a:ext>
            </a:extLst>
          </p:cNvPr>
          <p:cNvSpPr txBox="1"/>
          <p:nvPr/>
        </p:nvSpPr>
        <p:spPr>
          <a:xfrm>
            <a:off x="1325217" y="2531165"/>
            <a:ext cx="3273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4762EFD-B98C-4D87-84AB-8F20AA90BB20}"/>
              </a:ext>
            </a:extLst>
          </p:cNvPr>
          <p:cNvSpPr txBox="1"/>
          <p:nvPr/>
        </p:nvSpPr>
        <p:spPr>
          <a:xfrm>
            <a:off x="801755" y="2544417"/>
            <a:ext cx="4015409" cy="301621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2400" dirty="0">
                <a:solidFill>
                  <a:srgbClr val="000000"/>
                </a:solidFill>
                <a:latin typeface="Franklin Gothic Book"/>
              </a:rPr>
              <a:t>1)DEMAND FACTOR</a:t>
            </a:r>
            <a:endParaRPr kumimoji="0" lang="en-IN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(</a:t>
            </a:r>
            <a:r>
              <a:rPr kumimoji="0" lang="en-IN" sz="240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PRIORITY SCORE</a:t>
            </a:r>
            <a:r>
              <a:rPr kumimoji="0" lang="en-IN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Based on:</a:t>
            </a:r>
            <a:endParaRPr kumimoji="0" lang="en-IN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Total Population of state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No of frontline workers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Percentage of population above 60 years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Confirmed cases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Population Density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Technology available for cold storage 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	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454C10D9-8343-4884-8F61-6B3F32639708}"/>
              </a:ext>
            </a:extLst>
          </p:cNvPr>
          <p:cNvSpPr txBox="1"/>
          <p:nvPr/>
        </p:nvSpPr>
        <p:spPr>
          <a:xfrm>
            <a:off x="801755" y="6175513"/>
            <a:ext cx="4015409" cy="5232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400" b="0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The Forecasted</a:t>
            </a:r>
            <a:r>
              <a:rPr kumimoji="0" lang="en-IN" sz="1400" b="0" i="1" u="sng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 Demand of the Vaccines is directly proportional to the Priority Score for a State</a:t>
            </a:r>
            <a:endParaRPr kumimoji="0" lang="en-IN" sz="1400" b="0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A09F288-D42C-4C16-BB81-8FDEFE7C279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3959" y="2531165"/>
            <a:ext cx="6168041" cy="43268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54DC3BB-AE58-4429-B5EF-8508F937B24A}"/>
              </a:ext>
            </a:extLst>
          </p:cNvPr>
          <p:cNvSpPr/>
          <p:nvPr/>
        </p:nvSpPr>
        <p:spPr>
          <a:xfrm>
            <a:off x="232229" y="130629"/>
            <a:ext cx="6168041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Vaccine Distribution Optimization Strategy</a:t>
            </a:r>
            <a:endParaRPr lang="en-I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519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9" grpId="0">
        <p:bldAsOne/>
      </p:bldGraphic>
      <p:bldP spid="10" grpId="0"/>
      <p:bldP spid="11" grpId="0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="" xmlns:a16="http://schemas.microsoft.com/office/drawing/2014/main" id="{16DBDF6B-4084-4EF9-95A7-DA18868FE34A}"/>
              </a:ext>
            </a:extLst>
          </p:cNvPr>
          <p:cNvSpPr/>
          <p:nvPr/>
        </p:nvSpPr>
        <p:spPr>
          <a:xfrm>
            <a:off x="-10822" y="0"/>
            <a:ext cx="4366260" cy="354029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5D599FC-7EEE-4118-A284-CF9E63CF8819}"/>
              </a:ext>
            </a:extLst>
          </p:cNvPr>
          <p:cNvSpPr txBox="1"/>
          <p:nvPr/>
        </p:nvSpPr>
        <p:spPr>
          <a:xfrm>
            <a:off x="707711" y="117303"/>
            <a:ext cx="2699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2)SUPPLY FACTOR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9473AE56-B601-4178-8E33-74585A2DF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630" y="605790"/>
            <a:ext cx="3816403" cy="2683881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="" xmlns:a16="http://schemas.microsoft.com/office/drawing/2014/main" id="{72378C32-D165-42D0-8409-D4BED2FE4597}"/>
              </a:ext>
            </a:extLst>
          </p:cNvPr>
          <p:cNvSpPr/>
          <p:nvPr/>
        </p:nvSpPr>
        <p:spPr>
          <a:xfrm>
            <a:off x="4524114" y="-10749"/>
            <a:ext cx="7667886" cy="354029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8259B355-99FB-4075-891A-9AFAC9F718FF}"/>
              </a:ext>
            </a:extLst>
          </p:cNvPr>
          <p:cNvSpPr txBox="1"/>
          <p:nvPr/>
        </p:nvSpPr>
        <p:spPr>
          <a:xfrm>
            <a:off x="4229101" y="99698"/>
            <a:ext cx="777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3) WHICH STATE WILL RECEIVE WHICH VACCINE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="" xmlns:a16="http://schemas.microsoft.com/office/drawing/2014/main" id="{B3A44D26-DF76-45F8-A1BB-9AA5C76D45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627155"/>
              </p:ext>
            </p:extLst>
          </p:nvPr>
        </p:nvGraphicFramePr>
        <p:xfrm>
          <a:off x="4777398" y="626474"/>
          <a:ext cx="2746317" cy="1417320"/>
        </p:xfrm>
        <a:graphic>
          <a:graphicData uri="http://schemas.openxmlformats.org/drawingml/2006/table">
            <a:tbl>
              <a:tblPr/>
              <a:tblGrid>
                <a:gridCol w="915439">
                  <a:extLst>
                    <a:ext uri="{9D8B030D-6E8A-4147-A177-3AD203B41FA5}">
                      <a16:colId xmlns="" xmlns:a16="http://schemas.microsoft.com/office/drawing/2014/main" val="4224898600"/>
                    </a:ext>
                  </a:extLst>
                </a:gridCol>
                <a:gridCol w="915439">
                  <a:extLst>
                    <a:ext uri="{9D8B030D-6E8A-4147-A177-3AD203B41FA5}">
                      <a16:colId xmlns="" xmlns:a16="http://schemas.microsoft.com/office/drawing/2014/main" val="895937978"/>
                    </a:ext>
                  </a:extLst>
                </a:gridCol>
                <a:gridCol w="915439">
                  <a:extLst>
                    <a:ext uri="{9D8B030D-6E8A-4147-A177-3AD203B41FA5}">
                      <a16:colId xmlns="" xmlns:a16="http://schemas.microsoft.com/office/drawing/2014/main" val="382535019"/>
                    </a:ext>
                  </a:extLst>
                </a:gridCol>
              </a:tblGrid>
              <a:tr h="472440">
                <a:tc>
                  <a:txBody>
                    <a:bodyPr/>
                    <a:lstStyle/>
                    <a:p>
                      <a:pPr rtl="0" fontAlgn="b"/>
                      <a:r>
                        <a:rPr lang="en-IN" sz="1600" b="0" i="1" dirty="0">
                          <a:effectLst/>
                          <a:latin typeface="Franklin Gothic Book" panose="020B0503020102020204" pitchFamily="34" charset="0"/>
                        </a:rPr>
                        <a:t>Vaccine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N" sz="1600" b="0" i="1">
                          <a:effectLst/>
                          <a:latin typeface="Franklin Gothic Book" panose="020B0503020102020204" pitchFamily="34" charset="0"/>
                        </a:rPr>
                        <a:t>Demand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en-IN" sz="1600" b="0" i="1" dirty="0">
                          <a:effectLst/>
                          <a:latin typeface="Franklin Gothic Book" panose="020B0503020102020204" pitchFamily="34" charset="0"/>
                        </a:rPr>
                        <a:t>Supply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76312275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rtl="0" fontAlgn="b"/>
                      <a:r>
                        <a:rPr lang="en-IN" sz="1600" b="1" dirty="0" err="1">
                          <a:solidFill>
                            <a:srgbClr val="FFC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Moderna</a:t>
                      </a:r>
                      <a:endParaRPr lang="en-IN" sz="1600" b="1" dirty="0">
                        <a:solidFill>
                          <a:srgbClr val="FFC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600" dirty="0">
                          <a:effectLst/>
                          <a:latin typeface="Franklin Gothic Book" panose="020B0503020102020204" pitchFamily="34" charset="0"/>
                        </a:rPr>
                        <a:t>28%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600" dirty="0">
                          <a:effectLst/>
                          <a:latin typeface="Franklin Gothic Book" panose="020B0503020102020204" pitchFamily="34" charset="0"/>
                        </a:rPr>
                        <a:t>25%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06812826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pPr rtl="0" fontAlgn="b"/>
                      <a:r>
                        <a:rPr lang="en-IN" sz="1600" b="1" dirty="0">
                          <a:solidFill>
                            <a:srgbClr val="00FF00"/>
                          </a:solidFill>
                          <a:effectLst/>
                          <a:latin typeface="Franklin Gothic Book" panose="020B0503020102020204" pitchFamily="34" charset="0"/>
                        </a:rPr>
                        <a:t>Pfizer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600" dirty="0">
                          <a:effectLst/>
                          <a:latin typeface="Franklin Gothic Book" panose="020B0503020102020204" pitchFamily="34" charset="0"/>
                        </a:rPr>
                        <a:t>72%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IN" sz="1600" dirty="0">
                          <a:effectLst/>
                          <a:latin typeface="Franklin Gothic Book" panose="020B0503020102020204" pitchFamily="34" charset="0"/>
                        </a:rPr>
                        <a:t>75%</a:t>
                      </a:r>
                    </a:p>
                  </a:txBody>
                  <a:tcPr marL="28575" marR="28575" marT="19050" marB="1905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899468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FD369221-88E8-494A-9E91-499C545E0F8C}"/>
              </a:ext>
            </a:extLst>
          </p:cNvPr>
          <p:cNvSpPr txBox="1"/>
          <p:nvPr/>
        </p:nvSpPr>
        <p:spPr>
          <a:xfrm>
            <a:off x="4777398" y="2617394"/>
            <a:ext cx="29384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DEMAND – SUPPLY MATCHING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="" xmlns:a16="http://schemas.microsoft.com/office/drawing/2014/main" id="{2E2D4381-45CF-43C9-827B-9F0BC523EF67}"/>
              </a:ext>
            </a:extLst>
          </p:cNvPr>
          <p:cNvSpPr/>
          <p:nvPr/>
        </p:nvSpPr>
        <p:spPr>
          <a:xfrm>
            <a:off x="150627" y="3629246"/>
            <a:ext cx="12041373" cy="325062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1AC46262-E7BE-40F7-9B02-F0F47486D0B6}"/>
              </a:ext>
            </a:extLst>
          </p:cNvPr>
          <p:cNvSpPr txBox="1"/>
          <p:nvPr/>
        </p:nvSpPr>
        <p:spPr>
          <a:xfrm>
            <a:off x="833442" y="3744565"/>
            <a:ext cx="11168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4) COLD STORAGE SET UP AND 5) VACCINE DISTRIBUTION OPTIMISATION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9ADFB460-4C70-46A7-BE58-2592541DF561}"/>
              </a:ext>
            </a:extLst>
          </p:cNvPr>
          <p:cNvSpPr txBox="1"/>
          <p:nvPr/>
        </p:nvSpPr>
        <p:spPr>
          <a:xfrm>
            <a:off x="5040630" y="3005477"/>
            <a:ext cx="2226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TRANSPORTATION COST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E0BC950E-84F8-4C52-B767-73A9EE13B56E}"/>
              </a:ext>
            </a:extLst>
          </p:cNvPr>
          <p:cNvSpPr/>
          <p:nvPr/>
        </p:nvSpPr>
        <p:spPr>
          <a:xfrm>
            <a:off x="3829052" y="4192158"/>
            <a:ext cx="1308248" cy="24704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Cold Storages are proposed to be set up at </a:t>
            </a:r>
            <a:r>
              <a:rPr kumimoji="0" lang="en-IN" sz="16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centroid of each region </a:t>
            </a:r>
          </a:p>
        </p:txBody>
      </p:sp>
      <p:graphicFrame>
        <p:nvGraphicFramePr>
          <p:cNvPr id="17" name="Diagram 16">
            <a:extLst>
              <a:ext uri="{FF2B5EF4-FFF2-40B4-BE49-F238E27FC236}">
                <a16:creationId xmlns="" xmlns:a16="http://schemas.microsoft.com/office/drawing/2014/main" id="{A19CF556-9E65-46D3-A521-4C5690D6D190}"/>
              </a:ext>
            </a:extLst>
          </p:cNvPr>
          <p:cNvGraphicFramePr/>
          <p:nvPr/>
        </p:nvGraphicFramePr>
        <p:xfrm>
          <a:off x="7341040" y="5334609"/>
          <a:ext cx="3146015" cy="511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="" xmlns:a16="http://schemas.microsoft.com/office/drawing/2014/main" id="{524D607D-8104-4C17-A790-FDD9491FE4C1}"/>
              </a:ext>
            </a:extLst>
          </p:cNvPr>
          <p:cNvGraphicFramePr>
            <a:graphicFrameLocks noGrp="1"/>
          </p:cNvGraphicFramePr>
          <p:nvPr/>
        </p:nvGraphicFramePr>
        <p:xfrm>
          <a:off x="5555848" y="5272228"/>
          <a:ext cx="5977018" cy="636613"/>
        </p:xfrm>
        <a:graphic>
          <a:graphicData uri="http://schemas.openxmlformats.org/drawingml/2006/table">
            <a:tbl>
              <a:tblPr/>
              <a:tblGrid>
                <a:gridCol w="1056380">
                  <a:extLst>
                    <a:ext uri="{9D8B030D-6E8A-4147-A177-3AD203B41FA5}">
                      <a16:colId xmlns="" xmlns:a16="http://schemas.microsoft.com/office/drawing/2014/main" val="4134555684"/>
                    </a:ext>
                  </a:extLst>
                </a:gridCol>
                <a:gridCol w="4920638">
                  <a:extLst>
                    <a:ext uri="{9D8B030D-6E8A-4147-A177-3AD203B41FA5}">
                      <a16:colId xmlns="" xmlns:a16="http://schemas.microsoft.com/office/drawing/2014/main" val="4152021343"/>
                    </a:ext>
                  </a:extLst>
                </a:gridCol>
              </a:tblGrid>
              <a:tr h="636613">
                <a:tc>
                  <a:txBody>
                    <a:bodyPr/>
                    <a:lstStyle/>
                    <a:p>
                      <a:pPr rtl="0" fontAlgn="b"/>
                      <a:endParaRPr lang="en-IN" sz="1500" dirty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500" dirty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38707724"/>
                  </a:ext>
                </a:extLst>
              </a:tr>
            </a:tbl>
          </a:graphicData>
        </a:graphic>
      </p:graphicFrame>
      <p:graphicFrame>
        <p:nvGraphicFramePr>
          <p:cNvPr id="22" name="Diagram 21">
            <a:extLst>
              <a:ext uri="{FF2B5EF4-FFF2-40B4-BE49-F238E27FC236}">
                <a16:creationId xmlns="" xmlns:a16="http://schemas.microsoft.com/office/drawing/2014/main" id="{FB4547AB-B2D2-496D-8869-EC7F9A9DEA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2961429"/>
              </p:ext>
            </p:extLst>
          </p:nvPr>
        </p:nvGraphicFramePr>
        <p:xfrm>
          <a:off x="7144919" y="5318614"/>
          <a:ext cx="3584432" cy="5278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="" xmlns:a16="http://schemas.microsoft.com/office/drawing/2014/main" id="{A3B74D6D-1CC5-4F57-B07D-AEA4903BB884}"/>
              </a:ext>
            </a:extLst>
          </p:cNvPr>
          <p:cNvGraphicFramePr>
            <a:graphicFrameLocks noGrp="1"/>
          </p:cNvGraphicFramePr>
          <p:nvPr/>
        </p:nvGraphicFramePr>
        <p:xfrm>
          <a:off x="5559262" y="4620168"/>
          <a:ext cx="5973605" cy="636612"/>
        </p:xfrm>
        <a:graphic>
          <a:graphicData uri="http://schemas.openxmlformats.org/drawingml/2006/table">
            <a:tbl>
              <a:tblPr/>
              <a:tblGrid>
                <a:gridCol w="1052967">
                  <a:extLst>
                    <a:ext uri="{9D8B030D-6E8A-4147-A177-3AD203B41FA5}">
                      <a16:colId xmlns="" xmlns:a16="http://schemas.microsoft.com/office/drawing/2014/main" val="514950361"/>
                    </a:ext>
                  </a:extLst>
                </a:gridCol>
                <a:gridCol w="4920638">
                  <a:extLst>
                    <a:ext uri="{9D8B030D-6E8A-4147-A177-3AD203B41FA5}">
                      <a16:colId xmlns="" xmlns:a16="http://schemas.microsoft.com/office/drawing/2014/main" val="3828030854"/>
                    </a:ext>
                  </a:extLst>
                </a:gridCol>
              </a:tblGrid>
              <a:tr h="636612">
                <a:tc>
                  <a:txBody>
                    <a:bodyPr/>
                    <a:lstStyle/>
                    <a:p>
                      <a:pPr rtl="0" fontAlgn="b"/>
                      <a:endParaRPr lang="en-IN" sz="1500" dirty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ctr"/>
                      <a:endParaRPr lang="en-US" sz="1400" dirty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6885972"/>
                  </a:ext>
                </a:extLst>
              </a:tr>
            </a:tbl>
          </a:graphicData>
        </a:graphic>
      </p:graphicFrame>
      <p:graphicFrame>
        <p:nvGraphicFramePr>
          <p:cNvPr id="24" name="Diagram 23">
            <a:extLst>
              <a:ext uri="{FF2B5EF4-FFF2-40B4-BE49-F238E27FC236}">
                <a16:creationId xmlns="" xmlns:a16="http://schemas.microsoft.com/office/drawing/2014/main" id="{80506778-718F-4CB9-B021-30B60A60F3DB}"/>
              </a:ext>
            </a:extLst>
          </p:cNvPr>
          <p:cNvGraphicFramePr/>
          <p:nvPr/>
        </p:nvGraphicFramePr>
        <p:xfrm>
          <a:off x="7029039" y="4662370"/>
          <a:ext cx="3513843" cy="55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="" xmlns:a16="http://schemas.microsoft.com/office/drawing/2014/main" id="{F66C9488-1EA7-4A68-B93C-542F66D8C4E8}"/>
              </a:ext>
            </a:extLst>
          </p:cNvPr>
          <p:cNvGraphicFramePr>
            <a:graphicFrameLocks noGrp="1"/>
          </p:cNvGraphicFramePr>
          <p:nvPr/>
        </p:nvGraphicFramePr>
        <p:xfrm>
          <a:off x="625033" y="4189331"/>
          <a:ext cx="2993037" cy="1097854"/>
        </p:xfrm>
        <a:graphic>
          <a:graphicData uri="http://schemas.openxmlformats.org/drawingml/2006/table">
            <a:tbl>
              <a:tblPr/>
              <a:tblGrid>
                <a:gridCol w="847229">
                  <a:extLst>
                    <a:ext uri="{9D8B030D-6E8A-4147-A177-3AD203B41FA5}">
                      <a16:colId xmlns="" xmlns:a16="http://schemas.microsoft.com/office/drawing/2014/main" val="1890012712"/>
                    </a:ext>
                  </a:extLst>
                </a:gridCol>
                <a:gridCol w="866842">
                  <a:extLst>
                    <a:ext uri="{9D8B030D-6E8A-4147-A177-3AD203B41FA5}">
                      <a16:colId xmlns="" xmlns:a16="http://schemas.microsoft.com/office/drawing/2014/main" val="3919447923"/>
                    </a:ext>
                  </a:extLst>
                </a:gridCol>
                <a:gridCol w="1278966">
                  <a:extLst>
                    <a:ext uri="{9D8B030D-6E8A-4147-A177-3AD203B41FA5}">
                      <a16:colId xmlns="" xmlns:a16="http://schemas.microsoft.com/office/drawing/2014/main" val="4161310043"/>
                    </a:ext>
                  </a:extLst>
                </a:gridCol>
              </a:tblGrid>
              <a:tr h="5473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500" b="0" i="1" dirty="0">
                          <a:effectLst/>
                          <a:latin typeface="Franklin Gothic Book" panose="020B0503020102020204" pitchFamily="34" charset="0"/>
                        </a:rPr>
                        <a:t>Vaccine</a:t>
                      </a: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500" b="0" i="1" dirty="0">
                          <a:effectLst/>
                          <a:latin typeface="Franklin Gothic Book" panose="020B0503020102020204" pitchFamily="34" charset="0"/>
                        </a:rPr>
                        <a:t>Colour Code</a:t>
                      </a: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500" b="0" i="1" dirty="0">
                          <a:effectLst/>
                          <a:latin typeface="Franklin Gothic Book" panose="020B0503020102020204" pitchFamily="34" charset="0"/>
                        </a:rPr>
                        <a:t>Vaccine Demand of the states</a:t>
                      </a:r>
                    </a:p>
                  </a:txBody>
                  <a:tcPr marL="28575" marR="2857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22948146"/>
                  </a:ext>
                </a:extLst>
              </a:tr>
              <a:tr h="37395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500" b="1" i="1" dirty="0" err="1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Moderna</a:t>
                      </a:r>
                      <a:endParaRPr lang="en-IN" sz="1500" b="1" i="1" dirty="0">
                        <a:solidFill>
                          <a:srgbClr val="FF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N" sz="1500" dirty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500" dirty="0">
                          <a:effectLst/>
                          <a:latin typeface="Franklin Gothic Book" panose="020B0503020102020204" pitchFamily="34" charset="0"/>
                        </a:rPr>
                        <a:t>28%</a:t>
                      </a:r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62335914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="" xmlns:a16="http://schemas.microsoft.com/office/drawing/2014/main" id="{B1BDF03E-B0BA-4EDF-B452-885ADB977A14}"/>
              </a:ext>
            </a:extLst>
          </p:cNvPr>
          <p:cNvGraphicFramePr>
            <a:graphicFrameLocks noGrp="1"/>
          </p:cNvGraphicFramePr>
          <p:nvPr/>
        </p:nvGraphicFramePr>
        <p:xfrm>
          <a:off x="612769" y="5287185"/>
          <a:ext cx="3005301" cy="1424631"/>
        </p:xfrm>
        <a:graphic>
          <a:graphicData uri="http://schemas.openxmlformats.org/drawingml/2006/table">
            <a:tbl>
              <a:tblPr/>
              <a:tblGrid>
                <a:gridCol w="859493">
                  <a:extLst>
                    <a:ext uri="{9D8B030D-6E8A-4147-A177-3AD203B41FA5}">
                      <a16:colId xmlns="" xmlns:a16="http://schemas.microsoft.com/office/drawing/2014/main" val="241121240"/>
                    </a:ext>
                  </a:extLst>
                </a:gridCol>
                <a:gridCol w="866842">
                  <a:extLst>
                    <a:ext uri="{9D8B030D-6E8A-4147-A177-3AD203B41FA5}">
                      <a16:colId xmlns="" xmlns:a16="http://schemas.microsoft.com/office/drawing/2014/main" val="3798211896"/>
                    </a:ext>
                  </a:extLst>
                </a:gridCol>
                <a:gridCol w="1278966">
                  <a:extLst>
                    <a:ext uri="{9D8B030D-6E8A-4147-A177-3AD203B41FA5}">
                      <a16:colId xmlns="" xmlns:a16="http://schemas.microsoft.com/office/drawing/2014/main" val="1654253616"/>
                    </a:ext>
                  </a:extLst>
                </a:gridCol>
              </a:tblGrid>
              <a:tr h="402389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en-IN" sz="1500" b="1" i="1" dirty="0">
                          <a:solidFill>
                            <a:srgbClr val="FF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Pfizer</a:t>
                      </a:r>
                    </a:p>
                  </a:txBody>
                  <a:tcPr marL="28575" marR="28575" marT="19050" marB="1905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"/>
                      <a:endParaRPr lang="en-IN" sz="1500" dirty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500" dirty="0">
                          <a:effectLst/>
                          <a:latin typeface="Franklin Gothic Book" panose="020B0503020102020204" pitchFamily="34" charset="0"/>
                        </a:rPr>
                        <a:t>24%</a:t>
                      </a:r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18615650"/>
                  </a:ext>
                </a:extLst>
              </a:tr>
              <a:tr h="397402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75" marR="28575" marT="19050" marB="1905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35652074"/>
                  </a:ext>
                </a:extLst>
              </a:tr>
              <a:tr h="24894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75" marR="28575" marT="19050" marB="1905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12839499"/>
                  </a:ext>
                </a:extLst>
              </a:tr>
              <a:tr h="306119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75" marR="28575" marT="19050" marB="1905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59164344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="" xmlns:a16="http://schemas.microsoft.com/office/drawing/2014/main" id="{EA745236-4ED1-42C7-91C6-C7438E6B6FA6}"/>
              </a:ext>
            </a:extLst>
          </p:cNvPr>
          <p:cNvGraphicFramePr>
            <a:graphicFrameLocks noGrp="1"/>
          </p:cNvGraphicFramePr>
          <p:nvPr/>
        </p:nvGraphicFramePr>
        <p:xfrm>
          <a:off x="1472262" y="5689574"/>
          <a:ext cx="2145808" cy="1022242"/>
        </p:xfrm>
        <a:graphic>
          <a:graphicData uri="http://schemas.openxmlformats.org/drawingml/2006/table">
            <a:tbl>
              <a:tblPr/>
              <a:tblGrid>
                <a:gridCol w="866842">
                  <a:extLst>
                    <a:ext uri="{9D8B030D-6E8A-4147-A177-3AD203B41FA5}">
                      <a16:colId xmlns="" xmlns:a16="http://schemas.microsoft.com/office/drawing/2014/main" val="4115700763"/>
                    </a:ext>
                  </a:extLst>
                </a:gridCol>
                <a:gridCol w="1278966">
                  <a:extLst>
                    <a:ext uri="{9D8B030D-6E8A-4147-A177-3AD203B41FA5}">
                      <a16:colId xmlns="" xmlns:a16="http://schemas.microsoft.com/office/drawing/2014/main" val="3277668451"/>
                    </a:ext>
                  </a:extLst>
                </a:gridCol>
              </a:tblGrid>
              <a:tr h="397402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761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500" dirty="0"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234703118"/>
                  </a:ext>
                </a:extLst>
              </a:tr>
              <a:tr h="24894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500" dirty="0"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503162519"/>
                  </a:ext>
                </a:extLst>
              </a:tr>
              <a:tr h="30611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IN" sz="1500" dirty="0">
                          <a:effectLst/>
                          <a:latin typeface="Franklin Gothic Book" panose="020B0503020102020204" pitchFamily="34" charset="0"/>
                        </a:rPr>
                        <a:t>16%</a:t>
                      </a:r>
                    </a:p>
                  </a:txBody>
                  <a:tcPr marL="28575" marR="28575" marT="19050" marB="1905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769554380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="" xmlns:a16="http://schemas.microsoft.com/office/drawing/2014/main" id="{D506D6AE-A94D-4936-947B-13E9CB4DE1A6}"/>
              </a:ext>
            </a:extLst>
          </p:cNvPr>
          <p:cNvGraphicFramePr>
            <a:graphicFrameLocks noGrp="1"/>
          </p:cNvGraphicFramePr>
          <p:nvPr/>
        </p:nvGraphicFramePr>
        <p:xfrm>
          <a:off x="5559262" y="4176660"/>
          <a:ext cx="5973605" cy="434013"/>
        </p:xfrm>
        <a:graphic>
          <a:graphicData uri="http://schemas.openxmlformats.org/drawingml/2006/table">
            <a:tbl>
              <a:tblPr/>
              <a:tblGrid>
                <a:gridCol w="1052967">
                  <a:extLst>
                    <a:ext uri="{9D8B030D-6E8A-4147-A177-3AD203B41FA5}">
                      <a16:colId xmlns="" xmlns:a16="http://schemas.microsoft.com/office/drawing/2014/main" val="1061589104"/>
                    </a:ext>
                  </a:extLst>
                </a:gridCol>
                <a:gridCol w="4920638">
                  <a:extLst>
                    <a:ext uri="{9D8B030D-6E8A-4147-A177-3AD203B41FA5}">
                      <a16:colId xmlns="" xmlns:a16="http://schemas.microsoft.com/office/drawing/2014/main" val="801699162"/>
                    </a:ext>
                  </a:extLst>
                </a:gridCol>
              </a:tblGrid>
              <a:tr h="4340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500" b="1" dirty="0">
                          <a:effectLst/>
                          <a:latin typeface="Franklin Gothic Book" panose="020B0503020102020204" pitchFamily="34" charset="0"/>
                        </a:rPr>
                        <a:t>Colour Code</a:t>
                      </a: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500" b="1" dirty="0">
                          <a:effectLst/>
                          <a:latin typeface="Franklin Gothic Book" panose="020B0503020102020204" pitchFamily="34" charset="0"/>
                        </a:rPr>
                        <a:t>Mode of distribution of vaccines</a:t>
                      </a:r>
                    </a:p>
                  </a:txBody>
                  <a:tcPr marL="28575" marR="2857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87496214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="" xmlns:a16="http://schemas.microsoft.com/office/drawing/2014/main" id="{07061D76-8CBF-4A58-9133-0CDE59AD4D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988270"/>
              </p:ext>
            </p:extLst>
          </p:nvPr>
        </p:nvGraphicFramePr>
        <p:xfrm>
          <a:off x="5557095" y="5916166"/>
          <a:ext cx="5973605" cy="891841"/>
        </p:xfrm>
        <a:graphic>
          <a:graphicData uri="http://schemas.openxmlformats.org/drawingml/2006/table">
            <a:tbl>
              <a:tblPr/>
              <a:tblGrid>
                <a:gridCol w="1052967">
                  <a:extLst>
                    <a:ext uri="{9D8B030D-6E8A-4147-A177-3AD203B41FA5}">
                      <a16:colId xmlns="" xmlns:a16="http://schemas.microsoft.com/office/drawing/2014/main" val="1730959358"/>
                    </a:ext>
                  </a:extLst>
                </a:gridCol>
                <a:gridCol w="4920638">
                  <a:extLst>
                    <a:ext uri="{9D8B030D-6E8A-4147-A177-3AD203B41FA5}">
                      <a16:colId xmlns="" xmlns:a16="http://schemas.microsoft.com/office/drawing/2014/main" val="1886511611"/>
                    </a:ext>
                  </a:extLst>
                </a:gridCol>
              </a:tblGrid>
              <a:tr h="312721">
                <a:tc>
                  <a:txBody>
                    <a:bodyPr/>
                    <a:lstStyle/>
                    <a:p>
                      <a:pPr rtl="0" fontAlgn="b"/>
                      <a:endParaRPr lang="en-IN" sz="1500" dirty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761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t"/>
                      <a:endParaRPr lang="en-US" sz="1400" b="0" i="0" u="sng" baseline="0" dirty="0">
                        <a:effectLst/>
                        <a:latin typeface="Franklin Gothic Book" panose="020B05030201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834043194"/>
                  </a:ext>
                </a:extLst>
              </a:tr>
              <a:tr h="255368">
                <a:tc>
                  <a:txBody>
                    <a:bodyPr/>
                    <a:lstStyle/>
                    <a:p>
                      <a:pPr rtl="0" fontAlgn="b"/>
                      <a:endParaRPr lang="en-IN" sz="1500" dirty="0"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14210526"/>
                  </a:ext>
                </a:extLst>
              </a:tr>
              <a:tr h="25536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28575" marR="28575" marT="19050" marB="19050" anchor="b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86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5446454"/>
                  </a:ext>
                </a:extLst>
              </a:tr>
            </a:tbl>
          </a:graphicData>
        </a:graphic>
      </p:graphicFrame>
      <p:graphicFrame>
        <p:nvGraphicFramePr>
          <p:cNvPr id="30" name="Diagram 29">
            <a:extLst>
              <a:ext uri="{FF2B5EF4-FFF2-40B4-BE49-F238E27FC236}">
                <a16:creationId xmlns="" xmlns:a16="http://schemas.microsoft.com/office/drawing/2014/main" id="{76CF877D-71B7-4A9D-B64B-11F1C026DF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0931083"/>
              </p:ext>
            </p:extLst>
          </p:nvPr>
        </p:nvGraphicFramePr>
        <p:xfrm>
          <a:off x="6977467" y="5813185"/>
          <a:ext cx="4266498" cy="1034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pic>
        <p:nvPicPr>
          <p:cNvPr id="31" name="Picture 30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783826" y="492620"/>
            <a:ext cx="4055905" cy="291021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346533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11" grpId="0"/>
      <p:bldP spid="14" grpId="0" animBg="1"/>
      <p:bldGraphic spid="22" grpId="0">
        <p:bldAsOne/>
      </p:bldGraphic>
      <p:bldGraphic spid="24" grpId="0">
        <p:bldAsOne/>
      </p:bldGraphic>
      <p:bldGraphic spid="30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0">
            <a:extLst>
              <a:ext uri="{FF2B5EF4-FFF2-40B4-BE49-F238E27FC236}">
                <a16:creationId xmlns="" xmlns:a16="http://schemas.microsoft.com/office/drawing/2014/main" id="{FC108B02-384E-464A-AC7D-9BAAC1CDBF1C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/>
          </a:bodyPr>
          <a:lstStyle/>
          <a:p>
            <a:endParaRPr lang="en-US" sz="1200" dirty="0"/>
          </a:p>
          <a:p>
            <a:r>
              <a:rPr lang="en-US" sz="1200" dirty="0"/>
              <a:t>Mobility &amp; Climatic Factors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="" xmlns:a16="http://schemas.microsoft.com/office/drawing/2014/main" id="{01AC9AAA-DDCE-1E41-9291-9C214C196A03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endParaRPr lang="en-US" sz="1200" dirty="0"/>
          </a:p>
          <a:p>
            <a:r>
              <a:rPr lang="en-US" sz="1200" dirty="0"/>
              <a:t>Medical Factors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="" xmlns:a16="http://schemas.microsoft.com/office/drawing/2014/main" id="{B6431FF1-8E32-4334-AD65-9FBB96B52797}"/>
              </a:ext>
            </a:extLst>
          </p:cNvPr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3548802906"/>
              </p:ext>
            </p:extLst>
          </p:nvPr>
        </p:nvGraphicFramePr>
        <p:xfrm>
          <a:off x="4380931" y="5443537"/>
          <a:ext cx="3229190" cy="1317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Content Placeholder 17">
            <a:extLst>
              <a:ext uri="{FF2B5EF4-FFF2-40B4-BE49-F238E27FC236}">
                <a16:creationId xmlns="" xmlns:a16="http://schemas.microsoft.com/office/drawing/2014/main" id="{DD4A229C-A0C7-CE47-9906-13440BC13A6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endParaRPr lang="en-US" sz="1200" dirty="0"/>
          </a:p>
          <a:p>
            <a:r>
              <a:rPr lang="en-US" sz="1200" dirty="0"/>
              <a:t>Economic Factors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="" xmlns:a16="http://schemas.microsoft.com/office/drawing/2014/main" id="{DE560159-60CD-794B-A0CA-735C8906FEA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04308" y="3473179"/>
            <a:ext cx="1360488" cy="1126201"/>
          </a:xfrm>
        </p:spPr>
        <p:txBody>
          <a:bodyPr>
            <a:normAutofit/>
          </a:bodyPr>
          <a:lstStyle/>
          <a:p>
            <a:endParaRPr lang="en-US" sz="1200" dirty="0"/>
          </a:p>
          <a:p>
            <a:r>
              <a:rPr lang="en-US" sz="1200" dirty="0"/>
              <a:t>Social Factors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="" xmlns:a16="http://schemas.microsoft.com/office/drawing/2014/main" id="{AF4A4139-A90D-4D49-89ED-CD724B0071D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93775" y="3360634"/>
            <a:ext cx="1360488" cy="1190625"/>
          </a:xfrm>
        </p:spPr>
        <p:txBody>
          <a:bodyPr>
            <a:normAutofit/>
          </a:bodyPr>
          <a:lstStyle/>
          <a:p>
            <a:endParaRPr lang="en-US" sz="1200" dirty="0"/>
          </a:p>
          <a:p>
            <a:r>
              <a:rPr lang="en-US" sz="1200" dirty="0"/>
              <a:t>Environmental Factors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="" xmlns:a16="http://schemas.microsoft.com/office/drawing/2014/main" id="{DAEC045C-0BEE-DD43-BB9B-DFC7C62E9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66556"/>
            <a:ext cx="8646759" cy="515615"/>
          </a:xfrm>
          <a:solidFill>
            <a:schemeClr val="bg1"/>
          </a:solidFill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Variables to be considered for predicting confirmed cases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="" xmlns:a16="http://schemas.microsoft.com/office/drawing/2014/main" id="{4CF72DD4-931F-4D1B-AD58-B3A9B889A0B2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2565418992"/>
              </p:ext>
            </p:extLst>
          </p:nvPr>
        </p:nvGraphicFramePr>
        <p:xfrm>
          <a:off x="323850" y="5443538"/>
          <a:ext cx="2880458" cy="810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458">
                  <a:extLst>
                    <a:ext uri="{9D8B030D-6E8A-4147-A177-3AD203B41FA5}">
                      <a16:colId xmlns="" xmlns:a16="http://schemas.microsoft.com/office/drawing/2014/main" val="3657133308"/>
                    </a:ext>
                  </a:extLst>
                </a:gridCol>
              </a:tblGrid>
              <a:tr h="216623">
                <a:tc>
                  <a:txBody>
                    <a:bodyPr/>
                    <a:lstStyle/>
                    <a:p>
                      <a:r>
                        <a:rPr lang="en-IN" b="0" dirty="0">
                          <a:latin typeface="Franklin Gothic Book" panose="020B0503020102020204" pitchFamily="34" charset="0"/>
                        </a:rPr>
                        <a:t>1) C02 ,NO2 emission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5334737"/>
                  </a:ext>
                </a:extLst>
              </a:tr>
              <a:tr h="444503">
                <a:tc>
                  <a:txBody>
                    <a:bodyPr/>
                    <a:lstStyle/>
                    <a:p>
                      <a:r>
                        <a:rPr lang="en-IN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2) PM2.5 Concentration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42091046"/>
                  </a:ext>
                </a:extLst>
              </a:tr>
            </a:tbl>
          </a:graphicData>
        </a:graphic>
      </p:graphicFrame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C40C194A-9B04-4932-8283-95BDC4912933}"/>
              </a:ext>
            </a:extLst>
          </p:cNvPr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2818708986"/>
              </p:ext>
            </p:extLst>
          </p:nvPr>
        </p:nvGraphicFramePr>
        <p:xfrm>
          <a:off x="9029700" y="5426075"/>
          <a:ext cx="27003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338">
                  <a:extLst>
                    <a:ext uri="{9D8B030D-6E8A-4147-A177-3AD203B41FA5}">
                      <a16:colId xmlns="" xmlns:a16="http://schemas.microsoft.com/office/drawing/2014/main" val="1451446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1) Inbound Tourism</a:t>
                      </a:r>
                      <a:endParaRPr lang="en-IN" b="0" dirty="0">
                        <a:solidFill>
                          <a:schemeClr val="bg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9134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2) Wind ,Temperature</a:t>
                      </a:r>
                      <a:endParaRPr lang="en-IN" b="0" dirty="0">
                        <a:solidFill>
                          <a:schemeClr val="bg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89866454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="" xmlns:a16="http://schemas.microsoft.com/office/drawing/2014/main" id="{2AD0DAFA-550B-47E5-8CBB-F9437829E51C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146395636"/>
              </p:ext>
            </p:extLst>
          </p:nvPr>
        </p:nvGraphicFramePr>
        <p:xfrm>
          <a:off x="2423380" y="1158875"/>
          <a:ext cx="322919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29190">
                  <a:extLst>
                    <a:ext uri="{9D8B030D-6E8A-4147-A177-3AD203B41FA5}">
                      <a16:colId xmlns="" xmlns:a16="http://schemas.microsoft.com/office/drawing/2014/main" val="18781877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 (Body)"/>
                        </a:rPr>
                        <a:t>1) Urban Population %</a:t>
                      </a:r>
                      <a:endParaRPr lang="en-IN" b="0" dirty="0">
                        <a:solidFill>
                          <a:schemeClr val="bg1"/>
                        </a:solidFill>
                        <a:latin typeface="Franklin Gothic Book (Body)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16549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 (Body)"/>
                        </a:rPr>
                        <a:t>2) Persons in each household</a:t>
                      </a:r>
                      <a:endParaRPr lang="en-IN" b="0" dirty="0">
                        <a:solidFill>
                          <a:schemeClr val="bg1"/>
                        </a:solidFill>
                        <a:latin typeface="Franklin Gothic Book (Body)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07845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 (Body)"/>
                        </a:rPr>
                        <a:t>3) People above 65 years</a:t>
                      </a:r>
                      <a:endParaRPr lang="en-IN" b="0" dirty="0">
                        <a:solidFill>
                          <a:schemeClr val="bg1"/>
                        </a:solidFill>
                        <a:latin typeface="Franklin Gothic Book (Body)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36884868"/>
                  </a:ext>
                </a:extLst>
              </a:tr>
            </a:tbl>
          </a:graphicData>
        </a:graphic>
      </p:graphicFrame>
      <p:graphicFrame>
        <p:nvGraphicFramePr>
          <p:cNvPr id="13" name="Table 13">
            <a:extLst>
              <a:ext uri="{FF2B5EF4-FFF2-40B4-BE49-F238E27FC236}">
                <a16:creationId xmlns="" xmlns:a16="http://schemas.microsoft.com/office/drawing/2014/main" id="{D96873CF-8F8F-4E18-AE04-7B45BB8245AE}"/>
              </a:ext>
            </a:extLst>
          </p:cNvPr>
          <p:cNvGraphicFramePr>
            <a:graphicFrameLocks noGrp="1"/>
          </p:cNvGraphicFramePr>
          <p:nvPr>
            <p:ph sz="quarter" idx="18"/>
            <p:extLst>
              <p:ext uri="{D42A27DB-BD31-4B8C-83A1-F6EECF244321}">
                <p14:modId xmlns:p14="http://schemas.microsoft.com/office/powerpoint/2010/main" val="1769785091"/>
              </p:ext>
            </p:extLst>
          </p:nvPr>
        </p:nvGraphicFramePr>
        <p:xfrm>
          <a:off x="6887340" y="1185379"/>
          <a:ext cx="30543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4350">
                  <a:extLst>
                    <a:ext uri="{9D8B030D-6E8A-4147-A177-3AD203B41FA5}">
                      <a16:colId xmlns="" xmlns:a16="http://schemas.microsoft.com/office/drawing/2014/main" val="5787186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1) Percentage of smokers 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91110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2) People with comorbidities</a:t>
                      </a:r>
                      <a:endParaRPr lang="en-IN" b="0" dirty="0">
                        <a:solidFill>
                          <a:schemeClr val="bg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70546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3) Infant Mortality Rate</a:t>
                      </a:r>
                      <a:endParaRPr lang="en-IN" b="0" dirty="0">
                        <a:solidFill>
                          <a:schemeClr val="bg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="" xmlns:a16="http://schemas.microsoft.com/office/drawing/2014/main" id="{B545944E-98F5-4A16-AE85-560AA426D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682904"/>
              </p:ext>
            </p:extLst>
          </p:nvPr>
        </p:nvGraphicFramePr>
        <p:xfrm>
          <a:off x="4507279" y="5443537"/>
          <a:ext cx="3709621" cy="750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9621">
                  <a:extLst>
                    <a:ext uri="{9D8B030D-6E8A-4147-A177-3AD203B41FA5}">
                      <a16:colId xmlns="" xmlns:a16="http://schemas.microsoft.com/office/drawing/2014/main" val="1665942946"/>
                    </a:ext>
                  </a:extLst>
                </a:gridCol>
              </a:tblGrid>
              <a:tr h="375401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1) GDP per Capita</a:t>
                      </a:r>
                      <a:endParaRPr lang="en-IN" b="0" dirty="0">
                        <a:solidFill>
                          <a:schemeClr val="bg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25466926"/>
                  </a:ext>
                </a:extLst>
              </a:tr>
              <a:tr h="375401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2) Govt. Expenditure on Healthcare</a:t>
                      </a:r>
                      <a:endParaRPr lang="en-IN" b="0" dirty="0">
                        <a:solidFill>
                          <a:schemeClr val="bg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00962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5132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20" grpId="0" build="p"/>
      <p:bldP spid="18" grpId="0" build="p"/>
      <p:bldP spid="17" grpId="0" build="p"/>
      <p:bldP spid="19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issPresentation C_Win32_MW_JS_SL_v2.potx" id="{230A82CA-9023-4220-9E5B-0E652CF31B20}" vid="{96196EC2-C392-482E-BF29-9BD12A62668F}"/>
    </a:ext>
  </a:extLst>
</a:theme>
</file>

<file path=ppt/theme/theme3.xml><?xml version="1.0" encoding="utf-8"?>
<a:theme xmlns:a="http://schemas.openxmlformats.org/drawingml/2006/main" name="1_Office Theme">
  <a:themeElements>
    <a:clrScheme name="Custom 6">
      <a:dk1>
        <a:srgbClr val="19232F"/>
      </a:dk1>
      <a:lt1>
        <a:srgbClr val="FFFFFF"/>
      </a:lt1>
      <a:dk2>
        <a:srgbClr val="00B0EB"/>
      </a:dk2>
      <a:lt2>
        <a:srgbClr val="FF733B"/>
      </a:lt2>
      <a:accent1>
        <a:srgbClr val="FF2F5F"/>
      </a:accent1>
      <a:accent2>
        <a:srgbClr val="FF9E2C"/>
      </a:accent2>
      <a:accent3>
        <a:srgbClr val="00A08C"/>
      </a:accent3>
      <a:accent4>
        <a:srgbClr val="75B744"/>
      </a:accent4>
      <a:accent5>
        <a:srgbClr val="0068DA"/>
      </a:accent5>
      <a:accent6>
        <a:srgbClr val="803B8D"/>
      </a:accent6>
      <a:hlink>
        <a:srgbClr val="1A232F"/>
      </a:hlink>
      <a:folHlink>
        <a:srgbClr val="0B0E1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ve data points timeline.potx" id="{C5EB13E8-A974-463C-AF87-0EBF11ECDE86}" vid="{87206567-F430-4AC2-B0F3-54450BD51B66}"/>
    </a:ext>
  </a:extLst>
</a:theme>
</file>

<file path=ppt/theme/theme4.xml><?xml version="1.0" encoding="utf-8"?>
<a:theme xmlns:a="http://schemas.openxmlformats.org/drawingml/2006/main" name="2_Office Theme">
  <a:themeElements>
    <a:clrScheme name="Custom 73">
      <a:dk1>
        <a:srgbClr val="000000"/>
      </a:dk1>
      <a:lt1>
        <a:sysClr val="window" lastClr="FFFFFF"/>
      </a:lt1>
      <a:dk2>
        <a:srgbClr val="585858"/>
      </a:dk2>
      <a:lt2>
        <a:srgbClr val="E3E3E3"/>
      </a:lt2>
      <a:accent1>
        <a:srgbClr val="E20613"/>
      </a:accent1>
      <a:accent2>
        <a:srgbClr val="A9C038"/>
      </a:accent2>
      <a:accent3>
        <a:srgbClr val="11AEC7"/>
      </a:accent3>
      <a:accent4>
        <a:srgbClr val="F59F26"/>
      </a:accent4>
      <a:accent5>
        <a:srgbClr val="0062A9"/>
      </a:accent5>
      <a:accent6>
        <a:srgbClr val="EB6047"/>
      </a:accent6>
      <a:hlink>
        <a:srgbClr val="8ED9F6"/>
      </a:hlink>
      <a:folHlink>
        <a:srgbClr val="C0000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455520_Project analysis, from 24Slides_SL_V1.potx" id="{55E7247F-78B2-40DB-9AFE-D4DD42FA8F09}" vid="{22E2FD65-A32D-4798-AF43-CE42F250BDDF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793</Words>
  <Application>Microsoft Office PowerPoint</Application>
  <PresentationFormat>Widescreen</PresentationFormat>
  <Paragraphs>197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Century Gothic</vt:lpstr>
      <vt:lpstr>Century Schoolbook</vt:lpstr>
      <vt:lpstr>Franklin Gothic Book</vt:lpstr>
      <vt:lpstr>Franklin Gothic Book (Body)</vt:lpstr>
      <vt:lpstr>Franklin Gothic Demi</vt:lpstr>
      <vt:lpstr>Segoe UI Light</vt:lpstr>
      <vt:lpstr>Times New Roman</vt:lpstr>
      <vt:lpstr>Wingdings</vt:lpstr>
      <vt:lpstr>Office Theme</vt:lpstr>
      <vt:lpstr>Theme1</vt:lpstr>
      <vt:lpstr>1_Office Theme</vt:lpstr>
      <vt:lpstr>2_Office Theme</vt:lpstr>
      <vt:lpstr>Project analysis slide 2</vt:lpstr>
      <vt:lpstr>PowerPoint Presentation</vt:lpstr>
      <vt:lpstr>   Modelling Confirmed  Cases</vt:lpstr>
      <vt:lpstr>  Top 5 States worst affected by COVID</vt:lpstr>
      <vt:lpstr>PowerPoint Presentation</vt:lpstr>
      <vt:lpstr>PowerPoint Presentation</vt:lpstr>
      <vt:lpstr>Additional Variables to be considered for predicting confirmed cases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Akash Roy</dc:creator>
  <cp:lastModifiedBy>Windows User</cp:lastModifiedBy>
  <cp:revision>143</cp:revision>
  <dcterms:created xsi:type="dcterms:W3CDTF">2021-03-12T21:07:45Z</dcterms:created>
  <dcterms:modified xsi:type="dcterms:W3CDTF">2021-03-21T18:51:38Z</dcterms:modified>
</cp:coreProperties>
</file>